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3" r:id="rId2"/>
    <p:sldMasterId id="2147483745" r:id="rId3"/>
  </p:sldMasterIdLst>
  <p:notesMasterIdLst>
    <p:notesMasterId r:id="rId35"/>
  </p:notesMasterIdLst>
  <p:handoutMasterIdLst>
    <p:handoutMasterId r:id="rId36"/>
  </p:handoutMasterIdLst>
  <p:sldIdLst>
    <p:sldId id="591" r:id="rId4"/>
    <p:sldId id="670" r:id="rId5"/>
    <p:sldId id="673" r:id="rId6"/>
    <p:sldId id="674" r:id="rId7"/>
    <p:sldId id="675" r:id="rId8"/>
    <p:sldId id="835" r:id="rId9"/>
    <p:sldId id="937" r:id="rId10"/>
    <p:sldId id="776" r:id="rId11"/>
    <p:sldId id="777" r:id="rId12"/>
    <p:sldId id="680" r:id="rId13"/>
    <p:sldId id="417" r:id="rId14"/>
    <p:sldId id="500" r:id="rId15"/>
    <p:sldId id="925" r:id="rId16"/>
    <p:sldId id="867" r:id="rId17"/>
    <p:sldId id="826" r:id="rId18"/>
    <p:sldId id="828" r:id="rId19"/>
    <p:sldId id="829" r:id="rId20"/>
    <p:sldId id="830" r:id="rId21"/>
    <p:sldId id="803" r:id="rId22"/>
    <p:sldId id="938" r:id="rId23"/>
    <p:sldId id="917" r:id="rId24"/>
    <p:sldId id="913" r:id="rId25"/>
    <p:sldId id="926" r:id="rId26"/>
    <p:sldId id="914" r:id="rId27"/>
    <p:sldId id="920" r:id="rId28"/>
    <p:sldId id="947" r:id="rId29"/>
    <p:sldId id="939" r:id="rId30"/>
    <p:sldId id="948" r:id="rId31"/>
    <p:sldId id="923" r:id="rId32"/>
    <p:sldId id="590" r:id="rId33"/>
    <p:sldId id="924" r:id="rId34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orient="horz" pos="2132" userDrawn="1">
          <p15:clr>
            <a:srgbClr val="A4A3A4"/>
          </p15:clr>
        </p15:guide>
        <p15:guide id="3" orient="horz" pos="3872" userDrawn="1">
          <p15:clr>
            <a:srgbClr val="A4A3A4"/>
          </p15:clr>
        </p15:guide>
        <p15:guide id="4" pos="3594" userDrawn="1">
          <p15:clr>
            <a:srgbClr val="A4A3A4"/>
          </p15:clr>
        </p15:guide>
        <p15:guide id="5" pos="5524">
          <p15:clr>
            <a:srgbClr val="A4A3A4"/>
          </p15:clr>
        </p15:guide>
        <p15:guide id="6" pos="1839" userDrawn="1">
          <p15:clr>
            <a:srgbClr val="A4A3A4"/>
          </p15:clr>
        </p15:guide>
        <p15:guide id="7" orient="horz" pos="479">
          <p15:clr>
            <a:srgbClr val="A4A3A4"/>
          </p15:clr>
        </p15:guide>
        <p15:guide id="8" orient="horz" pos="2040">
          <p15:clr>
            <a:srgbClr val="A4A3A4"/>
          </p15:clr>
        </p15:guide>
        <p15:guide id="9" orient="horz" pos="2960">
          <p15:clr>
            <a:srgbClr val="A4A3A4"/>
          </p15:clr>
        </p15:guide>
        <p15:guide id="10" pos="56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DeWitt" initials="" lastIdx="9" clrIdx="0"/>
  <p:cmAuthor id="1" name="Julie Paasche" initials="" lastIdx="0" clrIdx="1"/>
  <p:cmAuthor id="2" name="Rich Neimand" initials="RN" lastIdx="7" clrIdx="2"/>
  <p:cmAuthor id="3" name="Sara White-Delehoy" initials="" lastIdx="2" clrIdx="3"/>
  <p:cmAuthor id="4" name="Dave Clayton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000"/>
    <a:srgbClr val="DE0208"/>
    <a:srgbClr val="BE5E2C"/>
    <a:srgbClr val="CC7245"/>
    <a:srgbClr val="92CAF0"/>
    <a:srgbClr val="56768F"/>
    <a:srgbClr val="5470A0"/>
    <a:srgbClr val="0080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38" autoAdjust="0"/>
    <p:restoredTop sz="71921" autoAdjust="0"/>
  </p:normalViewPr>
  <p:slideViewPr>
    <p:cSldViewPr snapToGrid="0" snapToObjects="1">
      <p:cViewPr varScale="1">
        <p:scale>
          <a:sx n="45" d="100"/>
          <a:sy n="45" d="100"/>
        </p:scale>
        <p:origin x="1336" y="44"/>
      </p:cViewPr>
      <p:guideLst>
        <p:guide orient="horz" pos="2099"/>
        <p:guide orient="horz" pos="2132"/>
        <p:guide orient="horz" pos="3872"/>
        <p:guide pos="3594"/>
        <p:guide pos="5524"/>
        <p:guide pos="1839"/>
        <p:guide orient="horz" pos="479"/>
        <p:guide orient="horz" pos="2040"/>
        <p:guide orient="horz" pos="2960"/>
        <p:guide pos="56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938" y="77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87100872125301"/>
          <c:y val="0.206795189479486"/>
          <c:w val="0.28042627342464599"/>
          <c:h val="0.522161831919573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Going in the right direction </c:v>
                </c:pt>
                <c:pt idx="1">
                  <c:v>Don’t know</c:v>
                </c:pt>
                <c:pt idx="2">
                  <c:v>On the wrong track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0.17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2838141653099"/>
          <c:y val="0.13203003314601899"/>
          <c:w val="0.60153990012342695"/>
          <c:h val="0.710642582718724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BE5E2C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1.2217612024439099E-2"/>
                  <c:y val="-0.295887745633141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088060122195297E-3"/>
                  <c:y val="-3.6084439668619399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dirty="0">
                        <a:latin typeface="Arial"/>
                        <a:cs typeface="Arial"/>
                      </a:rPr>
                      <a:t>No
31%</a:t>
                    </a:r>
                    <a:endParaRPr lang="en-US" sz="800" dirty="0">
                      <a:latin typeface="Arial"/>
                      <a:cs typeface="Arial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98619174476153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064233114438801E-3"/>
                  <c:y val="-6.35581358323692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>
                    <a:solidFill>
                      <a:schemeClr val="tx2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2838141653099"/>
          <c:y val="0.13203003314601899"/>
          <c:w val="0.60153990012342695"/>
          <c:h val="0.710642582718724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BE5E2C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201590598403245"/>
                  <c:y val="-0.324754842768081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217612024439101"/>
                  <c:y val="-0.1082516142560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98619174476153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064233114438801E-3"/>
                  <c:y val="-6.35581358323692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2838141653099"/>
          <c:y val="0.13203003314601899"/>
          <c:w val="0.60153990012342695"/>
          <c:h val="0.710642582718724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BE5E2C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3"/>
              <c:layout>
                <c:manualLayout>
                  <c:x val="0"/>
                  <c:y val="-1.98619174476153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064233114438801E-3"/>
                  <c:y val="-6.35581358323692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2838141653099"/>
          <c:y val="0.13203003314601899"/>
          <c:w val="0.60153990012342695"/>
          <c:h val="0.710642582718724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BE5E2C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10832500387212E-3"/>
                  <c:y val="-2.88676653848842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98619174476153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064233114438801E-3"/>
                  <c:y val="-6.35581358323692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2838141653099"/>
          <c:y val="0.13203003314601899"/>
          <c:w val="0.60153990012342695"/>
          <c:h val="0.710642582718724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BE5E2C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1088060122195297E-3"/>
                  <c:y val="-2.88670971349406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98619174476153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064233114438801E-3"/>
                  <c:y val="-6.35581358323692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zero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77466463361"/>
          <c:y val="0.206795189479486"/>
          <c:w val="0.28042627342464599"/>
          <c:h val="0.522161831919573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Going in the right direction </c:v>
                </c:pt>
                <c:pt idx="1">
                  <c:v>Don’t know</c:v>
                </c:pt>
                <c:pt idx="2">
                  <c:v>On the wrong track</c:v>
                </c:pt>
                <c:pt idx="3">
                  <c:v>Don’t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0.2</c:v>
                </c:pt>
                <c:pt idx="2">
                  <c:v>0.48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664747566318899"/>
          <c:y val="0.78461646805749996"/>
          <c:w val="0.40866064161717902"/>
          <c:h val="0.1611785945982860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25980264720298E-2"/>
          <c:y val="3.1535685452644201E-2"/>
          <c:w val="0.90047520449261897"/>
          <c:h val="0.93692862909471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F7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F7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Curriculum (STEM, advanced classes, improvements)</c:v>
                </c:pt>
                <c:pt idx="1">
                  <c:v>Improved teacher pay (increases, better salaries)</c:v>
                </c:pt>
                <c:pt idx="2">
                  <c:v>Personal knowledge (my child or grandchild is doing well)</c:v>
                </c:pt>
                <c:pt idx="3">
                  <c:v>Improved schools (building more schools, charter schools)</c:v>
                </c:pt>
                <c:pt idx="4">
                  <c:v>Positive teacher responses (good teachers, better teachers)</c:v>
                </c:pt>
                <c:pt idx="5">
                  <c:v>Improved testing scores</c:v>
                </c:pt>
                <c:pt idx="6">
                  <c:v>Improved student outcomes (students are learning, graduation rates)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0.12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399119936"/>
        <c:axId val="495712528"/>
      </c:barChart>
      <c:catAx>
        <c:axId val="399119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95712528"/>
        <c:crosses val="autoZero"/>
        <c:auto val="1"/>
        <c:lblAlgn val="ctr"/>
        <c:lblOffset val="100"/>
        <c:noMultiLvlLbl val="0"/>
      </c:catAx>
      <c:valAx>
        <c:axId val="495712528"/>
        <c:scaling>
          <c:orientation val="minMax"/>
          <c:max val="0.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991199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25980264720298E-2"/>
          <c:y val="3.6093212538152203E-2"/>
          <c:w val="0.90047520449261897"/>
          <c:h val="0.92781321605506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Curriculum (Common core, not teaching basics, not strong enough, not teaching how to think)</c:v>
                </c:pt>
                <c:pt idx="1">
                  <c:v>Teacher pay (underpaid teachers)</c:v>
                </c:pt>
                <c:pt idx="2">
                  <c:v>Testing (teaching to the test, too much testing, etc.)</c:v>
                </c:pt>
                <c:pt idx="3">
                  <c:v>Not enough funding (funding cuts, lack of funding, involvement by politicians/gov, etc.)</c:v>
                </c:pt>
                <c:pt idx="4">
                  <c:v>Teachers (losing teachers, not enough, turnover)</c:v>
                </c:pt>
                <c:pt idx="5">
                  <c:v>Students aren't learning enough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0.27</c:v>
                </c:pt>
                <c:pt idx="1">
                  <c:v>0.23</c:v>
                </c:pt>
                <c:pt idx="2">
                  <c:v>0.22</c:v>
                </c:pt>
                <c:pt idx="3">
                  <c:v>0.21</c:v>
                </c:pt>
                <c:pt idx="4">
                  <c:v>0.14000000000000001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495705864"/>
        <c:axId val="495703120"/>
      </c:barChart>
      <c:catAx>
        <c:axId val="4957058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95703120"/>
        <c:crosses val="autoZero"/>
        <c:auto val="1"/>
        <c:lblAlgn val="ctr"/>
        <c:lblOffset val="100"/>
        <c:noMultiLvlLbl val="0"/>
      </c:catAx>
      <c:valAx>
        <c:axId val="495703120"/>
        <c:scaling>
          <c:orientation val="minMax"/>
          <c:max val="0.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9570586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2026716390988"/>
          <c:y val="7.6917493779144197E-2"/>
          <c:w val="0.74774017647688795"/>
          <c:h val="0.7803019007650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Rated 6</c:v>
                </c:pt>
              </c:strCache>
            </c:strRef>
          </c:tx>
          <c:spPr>
            <a:solidFill>
              <a:srgbClr val="CC7245">
                <a:alpha val="6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CC7245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2013 Voters</c:v>
                </c:pt>
                <c:pt idx="1">
                  <c:v>2015 Voters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</c:v>
                </c:pt>
                <c:pt idx="1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Rated 7_x000d_Extremely important</c:v>
                </c:pt>
              </c:strCache>
            </c:strRef>
          </c:tx>
          <c:spPr>
            <a:solidFill>
              <a:srgbClr val="BE5E2C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>
                      <a:latin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>
                      <a:latin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2013 Voters</c:v>
                </c:pt>
                <c:pt idx="1">
                  <c:v>2015 Voters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0.8</c:v>
                </c:pt>
                <c:pt idx="1">
                  <c:v>0.73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Top 2 Box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latin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latin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2013 Voters</c:v>
                </c:pt>
                <c:pt idx="1">
                  <c:v>2015 Voters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0.93</c:v>
                </c:pt>
                <c:pt idx="1">
                  <c:v>0.85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95652944"/>
        <c:axId val="495656472"/>
      </c:barChart>
      <c:catAx>
        <c:axId val="49565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t"/>
          <a:lstStyle/>
          <a:p>
            <a:pPr>
              <a:defRPr sz="1000" b="1">
                <a:latin typeface="Arial"/>
                <a:cs typeface="Arial"/>
              </a:defRPr>
            </a:pPr>
            <a:endParaRPr lang="en-US"/>
          </a:p>
        </c:txPr>
        <c:crossAx val="495656472"/>
        <c:crosses val="autoZero"/>
        <c:auto val="1"/>
        <c:lblAlgn val="ctr"/>
        <c:lblOffset val="100"/>
        <c:noMultiLvlLbl val="0"/>
      </c:catAx>
      <c:valAx>
        <c:axId val="49565647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495652944"/>
        <c:crosses val="autoZero"/>
        <c:crossBetween val="between"/>
        <c:majorUnit val="0.2"/>
        <c:minorUnit val="0.04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2026716390988"/>
          <c:y val="7.6917493779144197E-2"/>
          <c:w val="0.74774017647688795"/>
          <c:h val="0.7803019007650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Rated 6</c:v>
                </c:pt>
              </c:strCache>
            </c:strRef>
          </c:tx>
          <c:spPr>
            <a:solidFill>
              <a:srgbClr val="CC7245">
                <a:alpha val="6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E5E2C">
                  <a:alpha val="5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BE5E2C">
                  <a:alpha val="5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C7245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2013 Voters</c:v>
                </c:pt>
                <c:pt idx="1">
                  <c:v>2015 Voters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0.35</c:v>
                </c:pt>
                <c:pt idx="1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Rated 7_x000d_Extremely important</c:v>
                </c:pt>
              </c:strCache>
            </c:strRef>
          </c:tx>
          <c:spPr>
            <a:solidFill>
              <a:srgbClr val="BE5E2C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>
                      <a:latin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>
                      <a:latin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2013 Voters</c:v>
                </c:pt>
                <c:pt idx="1">
                  <c:v>2015 Voters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</c:v>
                </c:pt>
                <c:pt idx="1">
                  <c:v>0.49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Top 2 Box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latin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latin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2013 Voters</c:v>
                </c:pt>
                <c:pt idx="1">
                  <c:v>2015 Voters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0.85</c:v>
                </c:pt>
                <c:pt idx="1">
                  <c:v>0.8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95658432"/>
        <c:axId val="495661960"/>
      </c:barChart>
      <c:catAx>
        <c:axId val="495658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t"/>
          <a:lstStyle/>
          <a:p>
            <a:pPr>
              <a:defRPr sz="1000" b="1">
                <a:latin typeface="Arial"/>
                <a:cs typeface="Arial"/>
              </a:defRPr>
            </a:pPr>
            <a:endParaRPr lang="en-US"/>
          </a:p>
        </c:txPr>
        <c:crossAx val="495661960"/>
        <c:crosses val="autoZero"/>
        <c:auto val="1"/>
        <c:lblAlgn val="ctr"/>
        <c:lblOffset val="100"/>
        <c:noMultiLvlLbl val="0"/>
      </c:catAx>
      <c:valAx>
        <c:axId val="49566196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495658432"/>
        <c:crosses val="autoZero"/>
        <c:crossBetween val="between"/>
        <c:majorUnit val="0.2"/>
        <c:minorUnit val="0.04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50424813555499"/>
          <c:y val="3.4988135430816303E-2"/>
          <c:w val="0.56011245161299805"/>
          <c:h val="0.902886838500949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E5E2C"/>
            </a:solidFill>
          </c:spPr>
          <c:invertIfNegative val="0"/>
          <c:dLbls>
            <c:numFmt formatCode="0&quot;%&quot;;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24"/>
                <c:pt idx="0">
                  <c:v>Underpaid teachers</c:v>
                </c:pt>
                <c:pt idx="1">
                  <c:v>Inadequate funding</c:v>
                </c:pt>
                <c:pt idx="2">
                  <c:v>Class sizes that are too large</c:v>
                </c:pt>
                <c:pt idx="3">
                  <c:v>Curriculum quality</c:v>
                </c:pt>
                <c:pt idx="4">
                  <c:v>Ensuring students are college ready</c:v>
                </c:pt>
                <c:pt idx="5">
                  <c:v>Student discipline</c:v>
                </c:pt>
                <c:pt idx="6">
                  <c:v>Not enough support staff in classrooms</c:v>
                </c:pt>
                <c:pt idx="7">
                  <c:v>Not enough invest. in teachers’ prof. growth and dev.</c:v>
                </c:pt>
                <c:pt idx="8">
                  <c:v>Ensuring students are career ready</c:v>
                </c:pt>
                <c:pt idx="9">
                  <c:v>Lack of learning materials</c:v>
                </c:pt>
                <c:pt idx="10">
                  <c:v>Budget process</c:v>
                </c:pt>
                <c:pt idx="11">
                  <c:v>Not enough attention to the average child</c:v>
                </c:pt>
                <c:pt idx="12">
                  <c:v>Poor performing teachers</c:v>
                </c:pt>
                <c:pt idx="13">
                  <c:v>Not enough school support staff (counselors, nurses, etc.)</c:v>
                </c:pt>
                <c:pt idx="14">
                  <c:v>Not enough school accountability for student performance</c:v>
                </c:pt>
                <c:pt idx="15">
                  <c:v>Communication with teachers and parents</c:v>
                </c:pt>
                <c:pt idx="16">
                  <c:v>Low graduation rates</c:v>
                </c:pt>
                <c:pt idx="17">
                  <c:v>Not enough attention to gifted and talented children</c:v>
                </c:pt>
                <c:pt idx="18">
                  <c:v>Not enough attention to children with special needs</c:v>
                </c:pt>
                <c:pt idx="19">
                  <c:v>Lack of access to high-quality pre-K and early childhood educ.</c:v>
                </c:pt>
                <c:pt idx="20">
                  <c:v>Safety (not safe enough for students)</c:v>
                </c:pt>
                <c:pt idx="21">
                  <c:v>Overpaid teachers</c:v>
                </c:pt>
                <c:pt idx="22">
                  <c:v>Other</c:v>
                </c:pt>
                <c:pt idx="23">
                  <c:v>Don't know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62</c:v>
                </c:pt>
                <c:pt idx="1">
                  <c:v>50</c:v>
                </c:pt>
                <c:pt idx="2">
                  <c:v>44</c:v>
                </c:pt>
                <c:pt idx="3">
                  <c:v>40</c:v>
                </c:pt>
                <c:pt idx="4">
                  <c:v>38</c:v>
                </c:pt>
                <c:pt idx="5">
                  <c:v>36</c:v>
                </c:pt>
                <c:pt idx="6">
                  <c:v>35</c:v>
                </c:pt>
                <c:pt idx="7">
                  <c:v>35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30</c:v>
                </c:pt>
                <c:pt idx="12">
                  <c:v>27</c:v>
                </c:pt>
                <c:pt idx="13">
                  <c:v>25</c:v>
                </c:pt>
                <c:pt idx="14">
                  <c:v>25</c:v>
                </c:pt>
                <c:pt idx="15">
                  <c:v>23</c:v>
                </c:pt>
                <c:pt idx="16">
                  <c:v>22</c:v>
                </c:pt>
                <c:pt idx="17">
                  <c:v>20</c:v>
                </c:pt>
                <c:pt idx="18">
                  <c:v>20</c:v>
                </c:pt>
                <c:pt idx="19">
                  <c:v>17</c:v>
                </c:pt>
                <c:pt idx="20">
                  <c:v>13</c:v>
                </c:pt>
                <c:pt idx="21">
                  <c:v>1</c:v>
                </c:pt>
                <c:pt idx="22">
                  <c:v>7</c:v>
                </c:pt>
                <c:pt idx="2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97544272"/>
        <c:axId val="397549368"/>
      </c:barChart>
      <c:catAx>
        <c:axId val="397544272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/>
                <a:cs typeface="Arial"/>
              </a:defRPr>
            </a:pPr>
            <a:endParaRPr lang="en-US"/>
          </a:p>
        </c:txPr>
        <c:crossAx val="397549368"/>
        <c:crosses val="autoZero"/>
        <c:auto val="1"/>
        <c:lblAlgn val="ctr"/>
        <c:lblOffset val="0"/>
        <c:noMultiLvlLbl val="0"/>
      </c:catAx>
      <c:valAx>
        <c:axId val="397549368"/>
        <c:scaling>
          <c:orientation val="minMax"/>
          <c:max val="2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97544272"/>
        <c:crosses val="max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661950624955201"/>
          <c:y val="5.9374093875464697E-2"/>
          <c:w val="0.360893641300988"/>
          <c:h val="0.874214371114496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Voters</c:v>
                </c:pt>
              </c:strCache>
            </c:strRef>
          </c:tx>
          <c:spPr>
            <a:solidFill>
              <a:srgbClr val="C05E28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Making sure the school district is adequately funded to provide a 21st century education</c:v>
                </c:pt>
                <c:pt idx="1">
                  <c:v>Building the capacity of teachers to be the best they can be</c:v>
                </c:pt>
                <c:pt idx="2">
                  <c:v>Making sure teachers have opportunities to improve their teaching techniques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0.74</c:v>
                </c:pt>
                <c:pt idx="2">
                  <c:v>0.72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20"/>
        <c:axId val="397539568"/>
        <c:axId val="397542704"/>
      </c:barChart>
      <c:catAx>
        <c:axId val="397539568"/>
        <c:scaling>
          <c:orientation val="maxMin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ysClr val="window" lastClr="FFFFFF">
                <a:lumMod val="75000"/>
              </a:sysClr>
            </a:solidFill>
          </a:ln>
        </c:spPr>
        <c:txPr>
          <a:bodyPr rot="0" vert="horz"/>
          <a:lstStyle/>
          <a:p>
            <a:pPr algn="r">
              <a:defRPr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397542704"/>
        <c:crosses val="autoZero"/>
        <c:auto val="1"/>
        <c:lblAlgn val="ctr"/>
        <c:lblOffset val="100"/>
        <c:noMultiLvlLbl val="0"/>
      </c:catAx>
      <c:valAx>
        <c:axId val="3975427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9753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5F5F5F"/>
          </a:solidFill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897668873796201"/>
          <c:y val="5.9374119087429997E-2"/>
          <c:w val="0.28221008362282501"/>
          <c:h val="0.874214371114496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_x000d_Voters</c:v>
                </c:pt>
              </c:strCache>
            </c:strRef>
          </c:tx>
          <c:spPr>
            <a:solidFill>
              <a:srgbClr val="C05E28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Providing equal opportunities for all students</c:v>
                </c:pt>
                <c:pt idx="1">
                  <c:v>Reducing class sizes so teachers can provide students with more individual attention</c:v>
                </c:pt>
                <c:pt idx="2">
                  <c:v>Providing Teacher Assistants to enhance students' learning in the classroom</c:v>
                </c:pt>
              </c:strCache>
            </c:strRef>
          </c:cat>
          <c:val>
            <c:numRef>
              <c:f>Sheet1!$B$5:$B$7</c:f>
              <c:numCache>
                <c:formatCode>0%</c:formatCode>
                <c:ptCount val="3"/>
                <c:pt idx="0">
                  <c:v>0.71</c:v>
                </c:pt>
                <c:pt idx="1">
                  <c:v>0.64</c:v>
                </c:pt>
                <c:pt idx="2">
                  <c:v>0.56000000000000005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E4C402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Providing equal opportunities for all students</c:v>
                </c:pt>
                <c:pt idx="1">
                  <c:v>Reducing class sizes so teachers can provide students with more individual attention</c:v>
                </c:pt>
                <c:pt idx="2">
                  <c:v>Providing Teacher Assistants to enhance students' learning in the classroom</c:v>
                </c:pt>
              </c:strCache>
            </c:strRef>
          </c:cat>
          <c:val>
            <c:numRef>
              <c:f>Sheet1!$C$5:$C$7</c:f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7DC1EF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Providing equal opportunities for all students</c:v>
                </c:pt>
                <c:pt idx="1">
                  <c:v>Reducing class sizes so teachers can provide students with more individual attention</c:v>
                </c:pt>
                <c:pt idx="2">
                  <c:v>Providing Teacher Assistants to enhance students' learning in the classroom</c:v>
                </c:pt>
              </c:strCache>
            </c:strRef>
          </c:cat>
          <c:val>
            <c:numRef>
              <c:f>Sheet1!$D$5:$D$7</c:f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21449B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Providing equal opportunities for all students</c:v>
                </c:pt>
                <c:pt idx="1">
                  <c:v>Reducing class sizes so teachers can provide students with more individual attention</c:v>
                </c:pt>
                <c:pt idx="2">
                  <c:v>Providing Teacher Assistants to enhance students' learning in the classroom</c:v>
                </c:pt>
              </c:strCache>
            </c:strRef>
          </c:cat>
          <c:val>
            <c:numRef>
              <c:f>Sheet1!$E$5:$E$7</c:f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993366"/>
            </a:solidFill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Providing equal opportunities for all students</c:v>
                </c:pt>
                <c:pt idx="1">
                  <c:v>Reducing class sizes so teachers can provide students with more individual attention</c:v>
                </c:pt>
                <c:pt idx="2">
                  <c:v>Providing Teacher Assistants to enhance students' learning in the classroom</c:v>
                </c:pt>
              </c:strCache>
            </c:strRef>
          </c:cat>
          <c:val>
            <c:numRef>
              <c:f>Sheet1!$F$5:$F$7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20"/>
        <c:axId val="397531336"/>
        <c:axId val="397533688"/>
      </c:barChart>
      <c:catAx>
        <c:axId val="397531336"/>
        <c:scaling>
          <c:orientation val="maxMin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ysClr val="window" lastClr="FFFFFF">
                <a:lumMod val="75000"/>
              </a:sysClr>
            </a:solidFill>
          </a:ln>
        </c:spPr>
        <c:txPr>
          <a:bodyPr rot="0" vert="horz" anchor="ctr" anchorCtr="0"/>
          <a:lstStyle/>
          <a:p>
            <a:pPr algn="r">
              <a:defRPr>
                <a:solidFill>
                  <a:srgbClr val="000000"/>
                </a:solidFill>
                <a:latin typeface="Arial"/>
                <a:cs typeface="Arial"/>
              </a:defRPr>
            </a:pPr>
            <a:endParaRPr lang="en-US"/>
          </a:p>
        </c:txPr>
        <c:crossAx val="397533688"/>
        <c:crosses val="autoZero"/>
        <c:auto val="1"/>
        <c:lblAlgn val="ctr"/>
        <c:lblOffset val="100"/>
        <c:noMultiLvlLbl val="0"/>
      </c:catAx>
      <c:valAx>
        <c:axId val="3975336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9753133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56639523020325"/>
          <c:y val="0.137671283956255"/>
          <c:w val="0.22333389050345601"/>
          <c:h val="0.42479774463346998"/>
        </c:manualLayout>
      </c:layout>
      <c:overlay val="0"/>
      <c:txPr>
        <a:bodyPr/>
        <a:lstStyle/>
        <a:p>
          <a:pPr>
            <a:defRPr sz="900">
              <a:latin typeface="Century Gothic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5F5F5F"/>
          </a:solidFill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99CB-60D1-434B-8E0D-F329E85FB0F1}" type="datetimeFigureOut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DF28A-D2E7-1848-8FF5-1F60E2F26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71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139F-CDFF-A44F-9AAA-E5C09632B732}" type="datetimeFigureOut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AAF6-3848-9941-A366-F290F7A19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1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7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Greatest concerns unchanged: Underpaid teachers; Inadequate funding; Large class sizes.</a:t>
            </a:r>
          </a:p>
          <a:p>
            <a:r>
              <a:rPr lang="en-US" sz="1400" dirty="0" smtClean="0"/>
              <a:t>Responsibility for addressing problems is largely attributed to the state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note here some specific areas of importance to voters</a:t>
            </a:r>
            <a:r>
              <a:rPr lang="en-US" baseline="0" dirty="0" smtClean="0"/>
              <a:t> – including an 8% increase in voter belief that teachers are underpaid – up to 62% from 54% in 2013.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Overall, there is a trend indicating increased concern that the resources available for our public schools are inadequate.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8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asked who is responsible for these areas that need improvement, we see strong beliefs that</a:t>
            </a:r>
            <a:r>
              <a:rPr lang="en-US" baseline="0" dirty="0" smtClean="0"/>
              <a:t> the Governor and Legislature are the ones who have primary responsibility for the most important concerns around funding and teacher pay.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71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another approach asking</a:t>
            </a:r>
            <a:r>
              <a:rPr lang="en-US" baseline="0" dirty="0" smtClean="0"/>
              <a:t> how important different issues are, we again see very strong and consistent support for funding the schools and investing in teachers.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59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en-US">
              <a:latin typeface="Noteworthy Bold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50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en-US">
              <a:latin typeface="Noteworthy Bold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87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en-US">
              <a:latin typeface="Noteworthy Bold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420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en-US">
              <a:latin typeface="Noteworthy Bold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887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010" y="8846016"/>
            <a:ext cx="2971800" cy="4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C0F93E7-6B42-E64C-BDE8-15386D38E11D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30715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en-US">
              <a:latin typeface="Noteworthy Bold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66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 smtClean="0">
                <a:ea typeface="Arial" charset="0"/>
              </a:rPr>
              <a:t>100% voted in the 2012 election and 85% voted in the 2014 elections </a:t>
            </a:r>
          </a:p>
          <a:p>
            <a:pPr marL="914400" lvl="2" indent="-228600">
              <a:spcBef>
                <a:spcPts val="800"/>
              </a:spcBef>
              <a:defRPr/>
            </a:pPr>
            <a:r>
              <a:rPr lang="en-US" sz="1200" dirty="0" smtClean="0">
                <a:ea typeface="Arial" charset="0"/>
              </a:rPr>
              <a:t>Not work in education or other sensitive industry (news, advertising, etc.) </a:t>
            </a:r>
          </a:p>
          <a:p>
            <a:pPr marL="914400" lvl="2" indent="-228600">
              <a:spcBef>
                <a:spcPts val="800"/>
              </a:spcBef>
              <a:defRPr/>
            </a:pPr>
            <a:r>
              <a:rPr lang="en-US" sz="1200" dirty="0" smtClean="0">
                <a:ea typeface="Arial" charset="0"/>
              </a:rPr>
              <a:t>Representative of the state in terms of race, urban/rural residence, and presence of school-aged children</a:t>
            </a:r>
          </a:p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3C904E-84A7-E64E-9331-65E5AA59C56C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300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9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5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Positive perceptions of K-12 public education have eroded over the past two years.</a:t>
            </a:r>
          </a:p>
          <a:p>
            <a:r>
              <a:rPr lang="en-US" sz="1400" dirty="0" smtClean="0"/>
              <a:t>“On the wrong track” perceptions of K-12 public education increased significantly (48% to 59%).</a:t>
            </a:r>
          </a:p>
          <a:p>
            <a:pPr lvl="1"/>
            <a:r>
              <a:rPr lang="en-US" sz="1200" dirty="0" smtClean="0"/>
              <a:t>Driven by shift among Liberals from 44% in 2013 to 70% in 2015.</a:t>
            </a:r>
          </a:p>
          <a:p>
            <a:pPr lvl="1"/>
            <a:r>
              <a:rPr lang="en-US" sz="1200" dirty="0" smtClean="0"/>
              <a:t>Supported by shift among Moderates from 44% to 54%.</a:t>
            </a:r>
          </a:p>
          <a:p>
            <a:pPr lvl="1"/>
            <a:r>
              <a:rPr lang="en-US" sz="1200" dirty="0" smtClean="0"/>
              <a:t>Driven by concerns about teacher workforce, curriculum and testing.</a:t>
            </a:r>
          </a:p>
          <a:p>
            <a:r>
              <a:rPr lang="en-US" sz="1400" dirty="0" smtClean="0"/>
              <a:t>“Grades” for K-12 public education were lower in 2015 than in 2013.</a:t>
            </a:r>
          </a:p>
          <a:p>
            <a:pPr lvl="1"/>
            <a:r>
              <a:rPr lang="en-US" sz="1200" dirty="0" smtClean="0"/>
              <a:t>Charter schools receive comparable grades.</a:t>
            </a:r>
          </a:p>
          <a:p>
            <a:r>
              <a:rPr lang="en-US" sz="1400" dirty="0" smtClean="0"/>
              <a:t>Importance and benefit of K-12 public education to the state is strong, but has declined.</a:t>
            </a:r>
          </a:p>
          <a:p>
            <a:pPr lvl="1"/>
            <a:r>
              <a:rPr lang="en-US" sz="1200" dirty="0" smtClean="0"/>
              <a:t>Importance down from 93% to 85%.</a:t>
            </a:r>
          </a:p>
          <a:p>
            <a:pPr lvl="1"/>
            <a:r>
              <a:rPr lang="en-US" sz="1200" dirty="0" smtClean="0"/>
              <a:t>Beneficial down from 85% to 80%.</a:t>
            </a:r>
          </a:p>
          <a:p>
            <a:pPr lvl="1"/>
            <a:r>
              <a:rPr lang="en-US" sz="1200" dirty="0" smtClean="0"/>
              <a:t>Charter schools are weaker with 45% Importance and 60% Beneficial.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7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An 11% increase in voter perception</a:t>
            </a:r>
            <a:r>
              <a:rPr lang="en-US" sz="1200" baseline="0" dirty="0" smtClean="0">
                <a:latin typeface="Arial"/>
                <a:cs typeface="Arial"/>
              </a:rPr>
              <a:t> that our K-12 public education across the state is on the wrong track.</a:t>
            </a:r>
            <a:endParaRPr lang="en-US" sz="12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9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Asking about why voters have these perceptions of right direction and wrong track, it is interesting</a:t>
            </a:r>
            <a:r>
              <a:rPr lang="en-US" baseline="0" dirty="0" smtClean="0"/>
              <a:t> to note that the wrong track concerns are systemic in nature and the right direction responses are about specific local exceptions to the overall climate.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2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erosion in confidence about our K-12 public schools is also seen here with lower grades for teachers and educators and schools in</a:t>
            </a:r>
            <a:r>
              <a:rPr lang="en-US" baseline="0" dirty="0" smtClean="0"/>
              <a:t> 2015 than we had in 2013. Again, the more personal and proximate the relationship is, the better the grades. We should always talk about our local teachers and schools – not about our system, or our district.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8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ea typeface="ＭＳ Ｐゴシック" pitchFamily="34" charset="-128"/>
              </a:rPr>
              <a:t>The strongest predictors of</a:t>
            </a:r>
            <a:r>
              <a:rPr lang="en-US" baseline="0" smtClean="0">
                <a:ea typeface="ＭＳ Ｐゴシック" pitchFamily="34" charset="-128"/>
              </a:rPr>
              <a:t> the grades voters give to local schools are a belief that the schools: have excellent teachers, provide a complete education to students and prepare students for higher education. </a:t>
            </a:r>
            <a:endParaRPr lang="en-US" smtClean="0">
              <a:ea typeface="ＭＳ Ｐゴシック" pitchFamily="34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2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see a slight erosion in how important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voters think our public schools are to the state.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3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another confirmation of that erosion in confidence with slightly lower estimations of how much K-12 public schools benefit the state.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AAF6-3848-9941-A366-F290F7A192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77302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77302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4141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6903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/>
          <a:lstStyle/>
          <a:p>
            <a:fld id="{121271BA-3BBC-5A45-98C6-2CD0E4F594F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99757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22960"/>
            <a:ext cx="8913813" cy="685800"/>
          </a:xfrm>
          <a:prstGeom prst="rect">
            <a:avLst/>
          </a:prstGeom>
          <a:solidFill>
            <a:schemeClr val="tx2"/>
          </a:solidFill>
        </p:spPr>
        <p:txBody>
          <a:bodyPr vert="horz" lIns="73152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6941451" y="291086"/>
            <a:ext cx="1877525" cy="393919"/>
            <a:chOff x="4381500" y="172944"/>
            <a:chExt cx="4532313" cy="950912"/>
          </a:xfrm>
        </p:grpSpPr>
        <p:pic>
          <p:nvPicPr>
            <p:cNvPr id="12" name="Picture 27" descr="Final ASG logo"/>
            <p:cNvPicPr>
              <a:picLocks noChangeArrowheads="1"/>
            </p:cNvPicPr>
            <p:nvPr userDrawn="1"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721600" y="172944"/>
              <a:ext cx="1192213" cy="95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81500" y="520700"/>
              <a:ext cx="3200400" cy="4699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 userDrawn="1"/>
        </p:nvSpPr>
        <p:spPr>
          <a:xfrm>
            <a:off x="240343" y="6553628"/>
            <a:ext cx="1600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2FF2AFB-3C31-B049-9852-FC04B6B1FCB8}" type="slidenum">
              <a:rPr lang="en-US" sz="800" smtClean="0">
                <a:solidFill>
                  <a:schemeClr val="tx2"/>
                </a:solidFill>
                <a:latin typeface="Arial"/>
                <a:cs typeface="Arial"/>
              </a:rPr>
              <a:pPr/>
              <a:t>‹#›</a:t>
            </a:fld>
            <a:endParaRPr lang="en-US" sz="8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1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Tx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635000" indent="-285750" algn="l" defTabSz="914400" rtl="0" eaLnBrk="1" latinLnBrk="0" hangingPunct="1">
        <a:spcBef>
          <a:spcPts val="600"/>
        </a:spcBef>
        <a:buClrTx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71550" indent="-285750" algn="l" defTabSz="914400" rtl="0" eaLnBrk="1" latinLnBrk="0" hangingPunct="1">
        <a:spcBef>
          <a:spcPts val="600"/>
        </a:spcBef>
        <a:buClrTx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320800" indent="-285750" algn="l" defTabSz="914400" rtl="0" eaLnBrk="1" latinLnBrk="0" hangingPunct="1">
        <a:spcBef>
          <a:spcPts val="600"/>
        </a:spcBef>
        <a:buClrTx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657350" indent="-285750" algn="l" defTabSz="914400" rtl="0" eaLnBrk="1" latinLnBrk="0" hangingPunct="1">
        <a:spcBef>
          <a:spcPts val="600"/>
        </a:spcBef>
        <a:buClrTx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40343" y="6512988"/>
            <a:ext cx="1600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2FF2AFB-3C31-B049-9852-FC04B6B1FCB8}" type="slidenum">
              <a:rPr lang="en-US" sz="800" smtClean="0">
                <a:solidFill>
                  <a:schemeClr val="bg1"/>
                </a:solidFill>
                <a:latin typeface="Arial"/>
                <a:cs typeface="Arial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2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BE5E2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40343" y="6512988"/>
            <a:ext cx="1600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2FF2AFB-3C31-B049-9852-FC04B6B1FCB8}" type="slidenum">
              <a:rPr lang="en-US" sz="800" smtClean="0">
                <a:solidFill>
                  <a:schemeClr val="bg1"/>
                </a:solidFill>
                <a:latin typeface="Arial"/>
                <a:cs typeface="Arial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25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4781" y="139412"/>
            <a:ext cx="8924544" cy="5658701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85800" y="1991445"/>
            <a:ext cx="76962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t" anchorCtr="0">
            <a:prstTxWarp prst="textNoShape">
              <a:avLst/>
            </a:prstTxWarp>
          </a:bodyPr>
          <a:lstStyle/>
          <a:p>
            <a:pPr defTabSz="91440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35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  <a:sym typeface="Helvetica Light" charset="0"/>
              </a:rPr>
              <a:t>Community support for our local K-12 </a:t>
            </a:r>
            <a:r>
              <a:rPr lang="en-US" sz="35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  <a:sym typeface="Helvetica Light" charset="0"/>
              </a:rPr>
              <a:t>P</a:t>
            </a:r>
            <a:r>
              <a:rPr lang="en-US" sz="35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  <a:sym typeface="Helvetica Light" charset="0"/>
              </a:rPr>
              <a:t>ublic Schools</a:t>
            </a:r>
          </a:p>
          <a:p>
            <a:pPr defTabSz="914400" fontAlgn="base" hangingPunct="0">
              <a:spcBef>
                <a:spcPts val="600"/>
              </a:spcBef>
              <a:spcAft>
                <a:spcPct val="0"/>
              </a:spcAft>
            </a:pPr>
            <a:endParaRPr lang="en-US" sz="350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  <a:sym typeface="Helvetica Light" charset="0"/>
            </a:endParaRPr>
          </a:p>
          <a:p>
            <a:pPr defTabSz="91440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  <a:sym typeface="Helvetica Light" charset="0"/>
              </a:rPr>
              <a:t>September 30, 2015</a:t>
            </a:r>
          </a:p>
        </p:txBody>
      </p:sp>
      <p:pic>
        <p:nvPicPr>
          <p:cNvPr id="10" name="Picture 9" descr="Final_ASG_logo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6518" y="5937857"/>
            <a:ext cx="931884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096000"/>
            <a:ext cx="297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78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/>
          </p:cNvSpPr>
          <p:nvPr/>
        </p:nvSpPr>
        <p:spPr bwMode="auto">
          <a:xfrm>
            <a:off x="723900" y="2286000"/>
            <a:ext cx="76962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 anchorCtr="0">
            <a:prstTxWarp prst="textNoShape">
              <a:avLst/>
            </a:prstTxWarp>
          </a:bodyPr>
          <a:lstStyle/>
          <a:p>
            <a:pPr defTabSz="914400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b="1" dirty="0" smtClean="0">
                <a:solidFill>
                  <a:schemeClr val="bg1"/>
                </a:solidFill>
                <a:latin typeface="Arial"/>
              </a:rPr>
              <a:t>Attributions</a:t>
            </a:r>
            <a:endParaRPr lang="en-US" sz="5500" dirty="0" smtClean="0">
              <a:solidFill>
                <a:schemeClr val="bg1"/>
              </a:solidFill>
              <a:latin typeface="Arial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65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281326075"/>
              </p:ext>
            </p:extLst>
          </p:nvPr>
        </p:nvGraphicFramePr>
        <p:xfrm>
          <a:off x="83704" y="1956278"/>
          <a:ext cx="8830109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32577"/>
              </p:ext>
            </p:extLst>
          </p:nvPr>
        </p:nvGraphicFramePr>
        <p:xfrm>
          <a:off x="5927113" y="1861703"/>
          <a:ext cx="2876739" cy="4247968"/>
        </p:xfrm>
        <a:graphic>
          <a:graphicData uri="http://schemas.openxmlformats.org/drawingml/2006/table">
            <a:tbl>
              <a:tblPr/>
              <a:tblGrid>
                <a:gridCol w="958913"/>
                <a:gridCol w="958913"/>
                <a:gridCol w="958913"/>
              </a:tblGrid>
              <a:tr h="184646">
                <a:tc>
                  <a:txBody>
                    <a:bodyPr/>
                    <a:lstStyle/>
                    <a:p>
                      <a:pPr algn="ctr" fontAlgn="t">
                        <a:lnSpc>
                          <a:spcPts val="8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Calibri"/>
                        </a:rPr>
                        <a:t>Conservatives</a:t>
                      </a:r>
                    </a:p>
                    <a:p>
                      <a:pPr algn="ctr" fontAlgn="t">
                        <a:lnSpc>
                          <a:spcPts val="8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Calibri"/>
                        </a:rPr>
                        <a:t>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  <a:cs typeface="Calibri"/>
                      </a:endParaRPr>
                    </a:p>
                  </a:txBody>
                  <a:tcPr marL="0" marR="0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8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Calibri"/>
                        </a:rPr>
                        <a:t>Moderates</a:t>
                      </a:r>
                    </a:p>
                    <a:p>
                      <a:pPr algn="ctr" fontAlgn="t">
                        <a:lnSpc>
                          <a:spcPts val="8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Calibri"/>
                        </a:rPr>
                        <a:t>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  <a:cs typeface="Calibri"/>
                      </a:endParaRPr>
                    </a:p>
                  </a:txBody>
                  <a:tcPr marL="0" marR="0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8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Calibri"/>
                        </a:rPr>
                        <a:t>Liberals</a:t>
                      </a:r>
                    </a:p>
                    <a:p>
                      <a:pPr algn="ctr" fontAlgn="t">
                        <a:lnSpc>
                          <a:spcPts val="8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Calibri"/>
                        </a:rPr>
                        <a:t>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  <a:cs typeface="Calibri"/>
                      </a:endParaRPr>
                    </a:p>
                  </a:txBody>
                  <a:tcPr marL="0" marR="0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 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ML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3813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 smtClean="0"/>
              <a:t>Critical </a:t>
            </a:r>
            <a:r>
              <a:rPr lang="en-US" sz="2100" dirty="0"/>
              <a:t>areas for improvement in the K-12 </a:t>
            </a:r>
            <a:r>
              <a:rPr lang="en-US" sz="2100" dirty="0" smtClean="0"/>
              <a:t>public </a:t>
            </a:r>
            <a:r>
              <a:rPr lang="en-US" sz="2100" dirty="0"/>
              <a:t>education </a:t>
            </a:r>
            <a:r>
              <a:rPr lang="en-US" sz="2100" dirty="0" smtClean="0"/>
              <a:t>system.</a:t>
            </a: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908755" y="6360858"/>
            <a:ext cx="8005058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700" dirty="0" smtClean="0">
                <a:latin typeface="Arial"/>
              </a:rPr>
              <a:t>Base: Total Respondents (N=1235)</a:t>
            </a:r>
            <a:br>
              <a:rPr lang="en-US" sz="700" dirty="0" smtClean="0">
                <a:latin typeface="Arial"/>
              </a:rPr>
            </a:br>
            <a:r>
              <a:rPr lang="en-US" sz="700" dirty="0" smtClean="0">
                <a:latin typeface="Arial"/>
              </a:rPr>
              <a:t>Q8. What are the most critical areas for improvement in the K-12 public education system? Select all that apply.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1475" y="6317264"/>
            <a:ext cx="26101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300"/>
              </a:spcBef>
            </a:pPr>
            <a:r>
              <a:rPr lang="en-US" sz="700" b="1" dirty="0" smtClean="0">
                <a:latin typeface="Arial"/>
              </a:rPr>
              <a:t>Bold font</a:t>
            </a:r>
            <a:r>
              <a:rPr lang="en-US" sz="700" dirty="0" smtClean="0">
                <a:latin typeface="Arial"/>
              </a:rPr>
              <a:t> indicates statistically significant difference</a:t>
            </a:r>
            <a:endParaRPr lang="en-US" sz="700" b="1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7588" y="2074679"/>
            <a:ext cx="4162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  <a:latin typeface="Arial"/>
                <a:cs typeface="Arial"/>
              </a:rPr>
              <a:t>(+8)</a:t>
            </a:r>
            <a:endParaRPr lang="en-US" sz="10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1301" y="2415223"/>
            <a:ext cx="384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(-4)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9250" y="2888414"/>
            <a:ext cx="44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(-11)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9250" y="3235677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(=)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167" y="3744206"/>
            <a:ext cx="384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(-4)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7199" y="4064591"/>
            <a:ext cx="384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(-4)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0965" y="4398415"/>
            <a:ext cx="455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(-13)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4731" y="4568814"/>
            <a:ext cx="384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(-9)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8817" y="4893750"/>
            <a:ext cx="384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(-6)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8497" y="5068699"/>
            <a:ext cx="384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(-1)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9584" y="5391477"/>
            <a:ext cx="384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(-8)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5471" y="5559718"/>
            <a:ext cx="384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(-2)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561" y="2077147"/>
            <a:ext cx="613399" cy="338554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182880" tIns="91440" rIns="0" bIns="91440" rtlCol="0" anchor="ctr" anchorCtr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100" dirty="0" smtClean="0"/>
              <a:t>Voters see state leaders as largely responsible for problems.</a:t>
            </a:r>
            <a:endParaRPr lang="en-US" sz="2100" b="1" dirty="0"/>
          </a:p>
        </p:txBody>
      </p:sp>
      <p:sp>
        <p:nvSpPr>
          <p:cNvPr id="5" name="Rectangle 4"/>
          <p:cNvSpPr/>
          <p:nvPr/>
        </p:nvSpPr>
        <p:spPr>
          <a:xfrm>
            <a:off x="908755" y="6468580"/>
            <a:ext cx="8005058" cy="20005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700" dirty="0" smtClean="0">
                <a:latin typeface="Arial"/>
              </a:rPr>
              <a:t>Base: Total Respondents (bases vary); Q9. Who should play the lead role in addressing this critical area for improvement in the K-12 public education system?  Select one response.</a:t>
            </a:r>
            <a:endParaRPr lang="en-US" sz="700" dirty="0"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02714"/>
              </p:ext>
            </p:extLst>
          </p:nvPr>
        </p:nvGraphicFramePr>
        <p:xfrm>
          <a:off x="240669" y="1766345"/>
          <a:ext cx="8589870" cy="4560275"/>
        </p:xfrm>
        <a:graphic>
          <a:graphicData uri="http://schemas.openxmlformats.org/drawingml/2006/table">
            <a:tbl>
              <a:tblPr/>
              <a:tblGrid>
                <a:gridCol w="399411"/>
                <a:gridCol w="1612537"/>
                <a:gridCol w="548160"/>
                <a:gridCol w="548160"/>
                <a:gridCol w="548160"/>
                <a:gridCol w="548160"/>
                <a:gridCol w="548160"/>
                <a:gridCol w="548160"/>
                <a:gridCol w="548160"/>
                <a:gridCol w="548160"/>
                <a:gridCol w="587314"/>
                <a:gridCol w="661852"/>
                <a:gridCol w="471738"/>
                <a:gridCol w="471738"/>
              </a:tblGrid>
              <a:tr h="319535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endParaRPr lang="en-US" sz="7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Critical Areas</a:t>
                      </a:r>
                    </a:p>
                  </a:txBody>
                  <a:tcPr marL="0" marR="9144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Parents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Teachers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Principals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Super-intendents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Local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School Board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NC State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Board of Education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NC Dept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of Public Instruction</a:t>
                      </a: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Governor</a:t>
                      </a:r>
                      <a:r>
                        <a:rPr lang="en-US" sz="62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of NC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NC State Legislature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kern="100" dirty="0" smtClean="0">
                          <a:latin typeface="Arial"/>
                          <a:ea typeface="MS Mincho" panose="02020609040205080304" pitchFamily="49" charset="-128"/>
                          <a:cs typeface="Arial"/>
                        </a:rPr>
                        <a:t>County Commissioners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Someone Else/Other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Don’t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Know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62%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Underpaid teachers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50%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Inadequate funding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44%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Class sizes that are too large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40%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Curriculum quality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38%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Ensuring students are college ready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36%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Student discipline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35%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Not enough support staff in </a:t>
                      </a: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classrooms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30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35%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Not enough investment in teachers' professional growth and development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34%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Ensuring students are career ready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34%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Lack of learning </a:t>
                      </a: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materials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26%</a:t>
                      </a:r>
                      <a:endParaRPr lang="en-US" sz="62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34%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Budget process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30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30%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Not enough attention to the </a:t>
                      </a: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average </a:t>
                      </a: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child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27%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Poor performing teachers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25%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Not enough school support </a:t>
                      </a: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staff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30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25%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Not enough school accountability </a:t>
                      </a: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for </a:t>
                      </a: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student performance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30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23%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Communication with teachers </a:t>
                      </a: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and </a:t>
                      </a: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parents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22%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Low graduation rates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30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20%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Not enough attention to gifted </a:t>
                      </a: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and </a:t>
                      </a: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talented children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30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20%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Not enough attention to children </a:t>
                      </a: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with </a:t>
                      </a: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special needs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 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30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17%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Lack of access to high-quality pre-K </a:t>
                      </a: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and </a:t>
                      </a:r>
                      <a:r>
                        <a:rPr lang="en-US" sz="62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early childhood education</a:t>
                      </a: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78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720" b="1" i="0" u="none" strike="noStrike" dirty="0">
                          <a:solidFill>
                            <a:srgbClr val="BE5E2C"/>
                          </a:solidFill>
                          <a:effectLst/>
                          <a:latin typeface="Arial"/>
                          <a:cs typeface="Arial"/>
                        </a:rPr>
                        <a:t>13%</a:t>
                      </a:r>
                    </a:p>
                  </a:txBody>
                  <a:tcPr marL="9525" marR="45720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6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Safety</a:t>
                      </a:r>
                      <a:endParaRPr lang="en-US" sz="62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9525" marT="18288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62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0" marR="9525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526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1440440"/>
              </p:ext>
            </p:extLst>
          </p:nvPr>
        </p:nvGraphicFramePr>
        <p:xfrm>
          <a:off x="575185" y="2254205"/>
          <a:ext cx="3946908" cy="347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59550409"/>
              </p:ext>
            </p:extLst>
          </p:nvPr>
        </p:nvGraphicFramePr>
        <p:xfrm>
          <a:off x="4751948" y="2254205"/>
          <a:ext cx="5073256" cy="347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39"/>
          <p:cNvSpPr txBox="1">
            <a:spLocks/>
          </p:cNvSpPr>
          <p:nvPr/>
        </p:nvSpPr>
        <p:spPr>
          <a:xfrm>
            <a:off x="685799" y="0"/>
            <a:ext cx="6765839" cy="164592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547690"/>
                </a:solidFill>
                <a:latin typeface="Arial"/>
                <a:ea typeface="ヒラギノ角ゴ Pro W3" charset="-128"/>
                <a:cs typeface="Arial"/>
              </a:rPr>
              <a:t>Voters prioritize investing in teachers</a:t>
            </a:r>
            <a:endParaRPr lang="en-US" sz="2800" b="1" dirty="0">
              <a:solidFill>
                <a:srgbClr val="547690"/>
              </a:solidFill>
              <a:latin typeface="Arial"/>
              <a:ea typeface="ヒラギノ角ゴ Pro W3" charset="-128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561" y="1829692"/>
            <a:ext cx="419422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Importance to North Carolina’s K-12 public schools</a:t>
            </a:r>
          </a:p>
          <a:p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Top 2 Box - Rated 6 /7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5775237" y="1937629"/>
            <a:ext cx="128016" cy="121954"/>
          </a:xfrm>
          <a:prstGeom prst="rect">
            <a:avLst/>
          </a:prstGeom>
          <a:solidFill>
            <a:srgbClr val="C05E28"/>
          </a:solidFill>
          <a:ln>
            <a:noFill/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61005" y="1929357"/>
            <a:ext cx="773299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Voters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78265" y="2586639"/>
            <a:ext cx="1155867" cy="204268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0006" y="6442519"/>
            <a:ext cx="8005058" cy="1077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Base: Voters (n=1235),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Q10</a:t>
            </a:r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. [Voters] In North Carolina’s K-12 public schools, </a:t>
            </a:r>
            <a:r>
              <a:rPr lang="en-US" sz="700" b="1" u="sng" dirty="0">
                <a:solidFill>
                  <a:prstClr val="black"/>
                </a:solidFill>
                <a:latin typeface="Arial"/>
                <a:cs typeface="Arial"/>
              </a:rPr>
              <a:t>how important are </a:t>
            </a:r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each of the following. </a:t>
            </a:r>
          </a:p>
        </p:txBody>
      </p:sp>
    </p:spTree>
    <p:extLst>
      <p:ext uri="{BB962C8B-B14F-4D97-AF65-F5344CB8AC3E}">
        <p14:creationId xmlns:p14="http://schemas.microsoft.com/office/powerpoint/2010/main" val="968145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/>
          </p:cNvSpPr>
          <p:nvPr/>
        </p:nvSpPr>
        <p:spPr bwMode="auto">
          <a:xfrm>
            <a:off x="685800" y="2286000"/>
            <a:ext cx="76962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 anchorCtr="0">
            <a:prstTxWarp prst="textNoShape">
              <a:avLst/>
            </a:prstTxWarp>
          </a:bodyPr>
          <a:lstStyle/>
          <a:p>
            <a:pPr defTabSz="914400">
              <a:lnSpc>
                <a:spcPts val="4700"/>
              </a:lnSpc>
            </a:pPr>
            <a:r>
              <a:rPr lang="en-US" sz="5500" b="1" dirty="0" smtClean="0">
                <a:solidFill>
                  <a:prstClr val="white"/>
                </a:solidFill>
                <a:latin typeface="Arial"/>
              </a:rPr>
              <a:t>Summary</a:t>
            </a:r>
            <a:endParaRPr lang="en-US" sz="5500" dirty="0" smtClean="0">
              <a:solidFill>
                <a:prstClr val="white"/>
              </a:solidFill>
              <a:latin typeface="Arial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23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77240"/>
            <a:ext cx="7204147" cy="341632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37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Voters highly value public education and are extremely concerned that it is on the wrong </a:t>
            </a:r>
            <a:r>
              <a:rPr lang="en-US" sz="37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track due to the lack of state support </a:t>
            </a:r>
            <a:r>
              <a:rPr lang="en-US" sz="37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for </a:t>
            </a:r>
            <a:r>
              <a:rPr lang="en-US" sz="37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local public schools.</a:t>
            </a:r>
          </a:p>
        </p:txBody>
      </p:sp>
    </p:spTree>
    <p:extLst>
      <p:ext uri="{BB962C8B-B14F-4D97-AF65-F5344CB8AC3E}">
        <p14:creationId xmlns:p14="http://schemas.microsoft.com/office/powerpoint/2010/main" val="160006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77240"/>
            <a:ext cx="8153400" cy="227754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37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There is less anger about poor performing schools and teachers, more anger about a lack of support for teachers and schools.</a:t>
            </a:r>
            <a:endParaRPr lang="en-US" sz="3700" b="1" dirty="0">
              <a:solidFill>
                <a:srgbClr val="FFFFFF"/>
              </a:solidFill>
              <a:latin typeface="Arial"/>
              <a:ea typeface="Arial"/>
              <a:cs typeface="Arial"/>
              <a:sym typeface="Helvetica Neue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8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77240"/>
            <a:ext cx="8346688" cy="284693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37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Top four problems are all largely </a:t>
            </a:r>
          </a:p>
          <a:p>
            <a:r>
              <a:rPr lang="en-US" sz="37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out of the control of local schools: underpaid teachers, inadequate funding, large class sizes and curriculum quality (over-testing).</a:t>
            </a:r>
            <a:endParaRPr lang="en-US" sz="3700" b="1" dirty="0">
              <a:solidFill>
                <a:srgbClr val="FFFFFF"/>
              </a:solidFill>
              <a:latin typeface="Arial"/>
              <a:ea typeface="Arial"/>
              <a:cs typeface="Arial"/>
              <a:sym typeface="Helvetica Neue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31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77240"/>
            <a:ext cx="8346688" cy="429348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37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Lack of funding is a top concern</a:t>
            </a:r>
            <a:br>
              <a:rPr lang="en-US" sz="37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</a:br>
            <a:r>
              <a:rPr lang="en-US" sz="37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across groups:</a:t>
            </a:r>
          </a:p>
          <a:p>
            <a:endParaRPr lang="en-US" sz="3700" dirty="0">
              <a:solidFill>
                <a:srgbClr val="FFFFFF"/>
              </a:solidFill>
              <a:latin typeface="Arial"/>
              <a:ea typeface="Arial"/>
              <a:cs typeface="Arial"/>
              <a:sym typeface="Helvetica Neue" pitchFamily="-109" charset="0"/>
            </a:endParaRPr>
          </a:p>
          <a:p>
            <a:r>
              <a:rPr lang="en-US" sz="2400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“State policies and funding are putting greater burdens</a:t>
            </a:r>
            <a:br>
              <a:rPr lang="en-US" sz="2400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</a:br>
            <a:r>
              <a:rPr lang="en-US" sz="2400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on our local schools and giving them fewer resources</a:t>
            </a:r>
            <a:br>
              <a:rPr lang="en-US" sz="2400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</a:br>
            <a:r>
              <a:rPr lang="en-US" sz="2400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to educate our students”</a:t>
            </a:r>
          </a:p>
          <a:p>
            <a:endParaRPr lang="en-US" sz="2400" dirty="0">
              <a:solidFill>
                <a:srgbClr val="FFFFFF"/>
              </a:solidFill>
              <a:latin typeface="Arial"/>
              <a:ea typeface="Arial"/>
              <a:cs typeface="Arial"/>
              <a:sym typeface="Helvetica Neue" pitchFamily="-109" charset="0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80% of voters agree with this statement: 	</a:t>
            </a:r>
          </a:p>
          <a:p>
            <a:endParaRPr lang="en-US" sz="2400" dirty="0">
              <a:solidFill>
                <a:srgbClr val="FFFFFF"/>
              </a:solidFill>
              <a:latin typeface="Arial"/>
              <a:ea typeface="Arial"/>
              <a:cs typeface="Arial"/>
              <a:sym typeface="Helvetica Neue" pitchFamily="-109" charset="0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pitchFamily="-109" charset="0"/>
              </a:rPr>
              <a:t>74%C		80%M		87%L</a:t>
            </a:r>
            <a:endParaRPr lang="en-US" sz="2400" dirty="0">
              <a:solidFill>
                <a:srgbClr val="FFFFFF"/>
              </a:solidFill>
              <a:latin typeface="Arial"/>
              <a:ea typeface="Arial"/>
              <a:cs typeface="Arial"/>
              <a:sym typeface="Helvetica Neue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8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/>
          </p:cNvSpPr>
          <p:nvPr/>
        </p:nvSpPr>
        <p:spPr bwMode="auto">
          <a:xfrm>
            <a:off x="685800" y="2286000"/>
            <a:ext cx="76962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hangingPunct="1">
              <a:lnSpc>
                <a:spcPts val="5500"/>
              </a:lnSpc>
            </a:pPr>
            <a:r>
              <a:rPr lang="en-US" sz="5500" b="1" dirty="0" smtClean="0">
                <a:solidFill>
                  <a:prstClr val="white"/>
                </a:solidFill>
                <a:latin typeface="Arial" charset="0"/>
                <a:ea typeface="ヒラギノ角ゴ ProN W3" charset="0"/>
                <a:cs typeface="Gill Sans bold" charset="0"/>
                <a:sym typeface="Gill Sans Light" charset="0"/>
              </a:rPr>
              <a:t>The power of local school communities</a:t>
            </a:r>
          </a:p>
        </p:txBody>
      </p:sp>
    </p:spTree>
    <p:extLst>
      <p:ext uri="{BB962C8B-B14F-4D97-AF65-F5344CB8AC3E}">
        <p14:creationId xmlns:p14="http://schemas.microsoft.com/office/powerpoint/2010/main" val="2075852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0"/>
          <p:cNvSpPr>
            <a:spLocks noGrp="1"/>
          </p:cNvSpPr>
          <p:nvPr>
            <p:ph idx="1"/>
          </p:nvPr>
        </p:nvSpPr>
        <p:spPr>
          <a:xfrm>
            <a:off x="685800" y="2303464"/>
            <a:ext cx="7728480" cy="2793470"/>
          </a:xfrm>
        </p:spPr>
        <p:txBody>
          <a:bodyPr lIns="0" tIns="0" rIns="0" bIns="0">
            <a:normAutofit/>
          </a:bodyPr>
          <a:lstStyle/>
          <a:p>
            <a:pPr marL="182880" indent="-182880">
              <a:spcBef>
                <a:spcPts val="0"/>
              </a:spcBef>
              <a:buClrTx/>
            </a:pPr>
            <a:r>
              <a:rPr lang="en-US" sz="2400" dirty="0" smtClean="0">
                <a:latin typeface="Arial"/>
                <a:cs typeface="Arial"/>
              </a:rPr>
              <a:t>2015 statewide survey of 1,235 NC voters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April </a:t>
            </a:r>
            <a:r>
              <a:rPr lang="en-US" dirty="0">
                <a:latin typeface="Arial"/>
                <a:cs typeface="Arial"/>
              </a:rPr>
              <a:t>16 </a:t>
            </a:r>
            <a:r>
              <a:rPr lang="en-US" dirty="0" smtClean="0">
                <a:latin typeface="Arial"/>
                <a:cs typeface="Arial"/>
              </a:rPr>
              <a:t>– May </a:t>
            </a:r>
            <a:r>
              <a:rPr lang="en-US" dirty="0">
                <a:latin typeface="Arial"/>
                <a:cs typeface="Arial"/>
              </a:rPr>
              <a:t>6, </a:t>
            </a:r>
            <a:r>
              <a:rPr lang="en-US" dirty="0" smtClean="0">
                <a:latin typeface="Arial"/>
                <a:cs typeface="Arial"/>
              </a:rPr>
              <a:t>2015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Data weighted to be representative of U.S. Census data for the state of North Carolina.</a:t>
            </a:r>
          </a:p>
          <a:p>
            <a:pPr marL="182880" lvl="2" indent="-182880">
              <a:spcBef>
                <a:spcPts val="0"/>
              </a:spcBef>
              <a:buClrTx/>
              <a:buNone/>
              <a:defRPr/>
            </a:pPr>
            <a:endParaRPr lang="en-US" sz="1200" dirty="0" smtClean="0">
              <a:latin typeface="Arial"/>
              <a:ea typeface="Arial" charset="0"/>
              <a:cs typeface="Arial"/>
            </a:endParaRPr>
          </a:p>
          <a:p>
            <a:pPr marL="182880" indent="-182880">
              <a:spcBef>
                <a:spcPts val="0"/>
              </a:spcBef>
              <a:buClrTx/>
            </a:pPr>
            <a:r>
              <a:rPr lang="en-US" sz="2400" dirty="0">
                <a:latin typeface="Arial"/>
                <a:ea typeface="Arial" charset="0"/>
                <a:cs typeface="Arial"/>
              </a:rPr>
              <a:t>2013 Statewide survey of 1,519 NC </a:t>
            </a:r>
            <a:r>
              <a:rPr lang="en-US" sz="2400" dirty="0" smtClean="0">
                <a:latin typeface="Arial"/>
                <a:ea typeface="Arial" charset="0"/>
                <a:cs typeface="Arial"/>
              </a:rPr>
              <a:t>voters.</a:t>
            </a:r>
            <a:br>
              <a:rPr lang="en-US" sz="2400" dirty="0" smtClean="0">
                <a:latin typeface="Arial"/>
                <a:ea typeface="Arial" charset="0"/>
                <a:cs typeface="Arial"/>
              </a:rPr>
            </a:br>
            <a:r>
              <a:rPr lang="en-US" dirty="0" smtClean="0">
                <a:latin typeface="Arial"/>
                <a:ea typeface="Arial" charset="0"/>
                <a:cs typeface="Arial"/>
              </a:rPr>
              <a:t>January </a:t>
            </a:r>
            <a:r>
              <a:rPr lang="en-US" dirty="0">
                <a:latin typeface="Arial"/>
                <a:ea typeface="Arial" charset="0"/>
                <a:cs typeface="Arial"/>
              </a:rPr>
              <a:t>28 – February 6, </a:t>
            </a:r>
            <a:r>
              <a:rPr lang="en-US" dirty="0" smtClean="0">
                <a:latin typeface="Arial"/>
                <a:ea typeface="Arial" charset="0"/>
                <a:cs typeface="Arial"/>
              </a:rPr>
              <a:t>2013</a:t>
            </a:r>
            <a:endParaRPr lang="en-US" dirty="0">
              <a:latin typeface="Arial"/>
              <a:ea typeface="Arial" charset="0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Methodology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92267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/>
              <a:t>20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9091" name="TextBox 6"/>
          <p:cNvSpPr txBox="1">
            <a:spLocks noChangeArrowheads="1"/>
          </p:cNvSpPr>
          <p:nvPr/>
        </p:nvSpPr>
        <p:spPr bwMode="auto">
          <a:xfrm>
            <a:off x="685800" y="777560"/>
            <a:ext cx="8153400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400" eaLnBrk="1" hangingPunct="1"/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Community leaders know strong and successful local schools are the best way to create successful individuals, a better community</a:t>
            </a:r>
            <a:b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</a:br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and a better economy.</a:t>
            </a:r>
          </a:p>
        </p:txBody>
      </p:sp>
    </p:spTree>
    <p:extLst>
      <p:ext uri="{BB962C8B-B14F-4D97-AF65-F5344CB8AC3E}">
        <p14:creationId xmlns:p14="http://schemas.microsoft.com/office/powerpoint/2010/main" val="3066820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/>
              <a:t>21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0115" name="TextBox 6"/>
          <p:cNvSpPr txBox="1">
            <a:spLocks noChangeArrowheads="1"/>
          </p:cNvSpPr>
          <p:nvPr/>
        </p:nvSpPr>
        <p:spPr bwMode="auto">
          <a:xfrm>
            <a:off x="685800" y="777560"/>
            <a:ext cx="81534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400" eaLnBrk="1" hangingPunct="1"/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When each child succeeds, we all succeed with a stronger local economy, citizens and quality of life.</a:t>
            </a:r>
          </a:p>
        </p:txBody>
      </p:sp>
    </p:spTree>
    <p:extLst>
      <p:ext uri="{BB962C8B-B14F-4D97-AF65-F5344CB8AC3E}">
        <p14:creationId xmlns:p14="http://schemas.microsoft.com/office/powerpoint/2010/main" val="2772520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sp>
        <p:nvSpPr>
          <p:cNvPr id="86019" name="TextBox 6"/>
          <p:cNvSpPr txBox="1">
            <a:spLocks noChangeArrowheads="1"/>
          </p:cNvSpPr>
          <p:nvPr/>
        </p:nvSpPr>
        <p:spPr bwMode="auto">
          <a:xfrm>
            <a:off x="685800" y="768424"/>
            <a:ext cx="7625408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400" eaLnBrk="1" hangingPunct="1"/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Arial" charset="0"/>
                <a:sym typeface="Gill Sans Light" charset="0"/>
              </a:rPr>
              <a:t>Education is not a system, it’s a community of people working together to help each child grow and develop.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/>
              <a:t>22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41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77240"/>
            <a:ext cx="7204147" cy="227754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3700" b="1" dirty="0" smtClean="0">
                <a:solidFill>
                  <a:srgbClr val="FFFFFF"/>
                </a:solidFill>
                <a:latin typeface="Arial"/>
                <a:cs typeface="Arial"/>
              </a:rPr>
              <a:t>Our parents and voters value our public schools and want greater support for our students and teachers.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730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/>
              <a:t>24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3187" name="TextBox 6"/>
          <p:cNvSpPr txBox="1">
            <a:spLocks noChangeArrowheads="1"/>
          </p:cNvSpPr>
          <p:nvPr/>
        </p:nvSpPr>
        <p:spPr bwMode="auto">
          <a:xfrm>
            <a:off x="685800" y="777560"/>
            <a:ext cx="81534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400" eaLnBrk="1" hangingPunct="1"/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As a community leader you can help make sure each child is prepared for college and career success.</a:t>
            </a:r>
          </a:p>
        </p:txBody>
      </p:sp>
    </p:spTree>
    <p:extLst>
      <p:ext uri="{BB962C8B-B14F-4D97-AF65-F5344CB8AC3E}">
        <p14:creationId xmlns:p14="http://schemas.microsoft.com/office/powerpoint/2010/main" val="1220566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/>
              <a:t>25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9091" name="TextBox 6"/>
          <p:cNvSpPr txBox="1">
            <a:spLocks noChangeArrowheads="1"/>
          </p:cNvSpPr>
          <p:nvPr/>
        </p:nvSpPr>
        <p:spPr bwMode="auto">
          <a:xfrm>
            <a:off x="685800" y="777560"/>
            <a:ext cx="8153400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400" eaLnBrk="1" hangingPunct="1"/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Being a champion for our local public school sends a clear message that you care about our community, its children and economic future.</a:t>
            </a:r>
          </a:p>
        </p:txBody>
      </p:sp>
    </p:spTree>
    <p:extLst>
      <p:ext uri="{BB962C8B-B14F-4D97-AF65-F5344CB8AC3E}">
        <p14:creationId xmlns:p14="http://schemas.microsoft.com/office/powerpoint/2010/main" val="389882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/>
              <a:t>26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9091" name="TextBox 6"/>
          <p:cNvSpPr txBox="1">
            <a:spLocks noChangeArrowheads="1"/>
          </p:cNvSpPr>
          <p:nvPr/>
        </p:nvSpPr>
        <p:spPr bwMode="auto">
          <a:xfrm>
            <a:off x="685800" y="777560"/>
            <a:ext cx="81534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400" eaLnBrk="1" hangingPunct="1"/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Your advocacy makes you a valued partner with parents, voters, employees and customers.</a:t>
            </a:r>
          </a:p>
        </p:txBody>
      </p:sp>
    </p:spTree>
    <p:extLst>
      <p:ext uri="{BB962C8B-B14F-4D97-AF65-F5344CB8AC3E}">
        <p14:creationId xmlns:p14="http://schemas.microsoft.com/office/powerpoint/2010/main" val="3457481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/>
              <a:t>27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9091" name="TextBox 6"/>
          <p:cNvSpPr txBox="1">
            <a:spLocks noChangeArrowheads="1"/>
          </p:cNvSpPr>
          <p:nvPr/>
        </p:nvSpPr>
        <p:spPr bwMode="auto">
          <a:xfrm>
            <a:off x="685800" y="777560"/>
            <a:ext cx="81534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400" eaLnBrk="1" hangingPunct="1"/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It’s time to talk about the success being made by our children, parents, teachers and schools</a:t>
            </a:r>
            <a:b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</a:br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—everyday miracles happen everyday in our schools, moving</a:t>
            </a:r>
            <a:b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</a:br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children forward from where they are to where they can be.</a:t>
            </a:r>
          </a:p>
        </p:txBody>
      </p:sp>
    </p:spTree>
    <p:extLst>
      <p:ext uri="{BB962C8B-B14F-4D97-AF65-F5344CB8AC3E}">
        <p14:creationId xmlns:p14="http://schemas.microsoft.com/office/powerpoint/2010/main" val="3034581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4781" y="139412"/>
            <a:ext cx="8924544" cy="6583680"/>
          </a:xfrm>
          <a:prstGeom prst="rect">
            <a:avLst/>
          </a:prstGeom>
          <a:solidFill>
            <a:srgbClr val="5476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defTabSz="642915">
              <a:defRPr/>
            </a:pPr>
            <a:endParaRPr lang="en-US" b="1" dirty="0">
              <a:solidFill>
                <a:srgbClr val="E07602"/>
              </a:solidFill>
              <a:latin typeface="Arial"/>
              <a:ea typeface="ヒラギノ明朝 ProN W3" pitchFamily="-108" charset="-128"/>
              <a:cs typeface="Arial"/>
              <a:sym typeface="Chalkboard" pitchFamily="-10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05" y="5674250"/>
            <a:ext cx="1203645" cy="118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smtClean="0">
                <a:solidFill>
                  <a:prstClr val="white"/>
                </a:solidFill>
                <a:latin typeface="Arial"/>
                <a:cs typeface="Arial"/>
              </a:rPr>
              <a:pPr/>
              <a:t>28</a:t>
            </a:fld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9091" name="TextBox 6"/>
          <p:cNvSpPr txBox="1">
            <a:spLocks noChangeArrowheads="1"/>
          </p:cNvSpPr>
          <p:nvPr/>
        </p:nvSpPr>
        <p:spPr bwMode="auto">
          <a:xfrm>
            <a:off x="685800" y="777560"/>
            <a:ext cx="8153400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400" eaLnBrk="1" hangingPunct="1"/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With your leadership, our local schools will get the support necessary to make sure each</a:t>
            </a:r>
            <a:b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</a:br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child is prepared for college,</a:t>
            </a:r>
          </a:p>
          <a:p>
            <a:pPr defTabSz="914400" eaLnBrk="1" hangingPunct="1"/>
            <a:r>
              <a:rPr lang="en-US" sz="3700" b="1" dirty="0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career </a:t>
            </a:r>
            <a:r>
              <a:rPr lang="en-US" sz="3700" b="1" smtClean="0">
                <a:solidFill>
                  <a:srgbClr val="FFFFFF"/>
                </a:solidFill>
                <a:latin typeface="Arial" charset="0"/>
                <a:cs typeface="Gill Sans bold" charset="0"/>
                <a:sym typeface="Gill Sans Light" charset="0"/>
              </a:rPr>
              <a:t>and success. </a:t>
            </a:r>
            <a:endParaRPr lang="en-US" sz="3700" b="1" dirty="0" smtClean="0">
              <a:solidFill>
                <a:srgbClr val="FFFFFF"/>
              </a:solidFill>
              <a:latin typeface="Arial" charset="0"/>
              <a:cs typeface="Gill Sans bold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/>
          </p:cNvSpPr>
          <p:nvPr/>
        </p:nvSpPr>
        <p:spPr bwMode="auto">
          <a:xfrm>
            <a:off x="685800" y="2286000"/>
            <a:ext cx="76962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 hangingPunct="1">
              <a:lnSpc>
                <a:spcPts val="5500"/>
              </a:lnSpc>
            </a:pPr>
            <a:r>
              <a:rPr lang="en-US" sz="5500" b="1" smtClean="0">
                <a:solidFill>
                  <a:prstClr val="white"/>
                </a:solidFill>
                <a:latin typeface="Arial" charset="0"/>
                <a:ea typeface="ヒラギノ角ゴ ProN W3" charset="0"/>
                <a:cs typeface="Gill Sans bold" charset="0"/>
                <a:sym typeface="Gill Sans Light" charset="0"/>
              </a:rPr>
              <a:t>Thank you</a:t>
            </a:r>
            <a:endParaRPr lang="en-US" sz="5500" b="1" dirty="0" smtClean="0">
              <a:solidFill>
                <a:prstClr val="white"/>
              </a:solidFill>
              <a:latin typeface="Arial" charset="0"/>
              <a:ea typeface="ヒラギノ角ゴ ProN W3" charset="0"/>
              <a:cs typeface="Gill Sans bold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80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/>
          </p:cNvSpPr>
          <p:nvPr/>
        </p:nvSpPr>
        <p:spPr bwMode="auto">
          <a:xfrm>
            <a:off x="685800" y="2286000"/>
            <a:ext cx="76962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 anchorCtr="0">
            <a:prstTxWarp prst="textNoShape">
              <a:avLst/>
            </a:prstTxWarp>
          </a:bodyPr>
          <a:lstStyle/>
          <a:p>
            <a:pPr defTabSz="914400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b="1" dirty="0" smtClean="0">
                <a:solidFill>
                  <a:schemeClr val="bg1"/>
                </a:solidFill>
                <a:latin typeface="Arial"/>
              </a:rPr>
              <a:t>Reputation</a:t>
            </a:r>
            <a:endParaRPr lang="en-US" sz="5500" dirty="0" smtClean="0">
              <a:solidFill>
                <a:schemeClr val="bg1"/>
              </a:solidFill>
              <a:latin typeface="Arial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32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58846"/>
              </p:ext>
            </p:extLst>
          </p:nvPr>
        </p:nvGraphicFramePr>
        <p:xfrm>
          <a:off x="296171" y="1921390"/>
          <a:ext cx="4129179" cy="1853184"/>
        </p:xfrm>
        <a:graphic>
          <a:graphicData uri="http://schemas.openxmlformats.org/drawingml/2006/table">
            <a:tbl>
              <a:tblPr/>
              <a:tblGrid>
                <a:gridCol w="496159"/>
                <a:gridCol w="726604"/>
                <a:gridCol w="726604"/>
                <a:gridCol w="726604"/>
                <a:gridCol w="726604"/>
                <a:gridCol w="726604"/>
              </a:tblGrid>
              <a:tr h="107263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Number of Children by Age</a:t>
                      </a:r>
                    </a:p>
                  </a:txBody>
                  <a:tcPr marL="9144" marR="9144" marT="27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31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Base: Have </a:t>
                      </a:r>
                      <a:r>
                        <a:rPr lang="en-US" sz="700" b="0" i="1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children, </a:t>
                      </a:r>
                      <a:r>
                        <a:rPr lang="en-US" sz="7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n=916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1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Under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 to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13 to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19 to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26 or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older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None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83%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75%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76%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76%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19%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&lt;1%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&lt;1%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&lt;1%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&lt;1%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6+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&lt;1%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40505796"/>
              </p:ext>
            </p:extLst>
          </p:nvPr>
        </p:nvGraphicFramePr>
        <p:xfrm>
          <a:off x="0" y="4302287"/>
          <a:ext cx="2078966" cy="175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69723556"/>
              </p:ext>
            </p:extLst>
          </p:nvPr>
        </p:nvGraphicFramePr>
        <p:xfrm>
          <a:off x="1688219" y="4302287"/>
          <a:ext cx="2078966" cy="175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22877336"/>
              </p:ext>
            </p:extLst>
          </p:nvPr>
        </p:nvGraphicFramePr>
        <p:xfrm>
          <a:off x="3437618" y="4302287"/>
          <a:ext cx="2078966" cy="175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3755195"/>
              </p:ext>
            </p:extLst>
          </p:nvPr>
        </p:nvGraphicFramePr>
        <p:xfrm>
          <a:off x="5246937" y="4302287"/>
          <a:ext cx="2078966" cy="175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62330021"/>
              </p:ext>
            </p:extLst>
          </p:nvPr>
        </p:nvGraphicFramePr>
        <p:xfrm>
          <a:off x="7035854" y="4302287"/>
          <a:ext cx="2078966" cy="175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36475" y="4062829"/>
            <a:ext cx="258217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"/>
            <a:r>
              <a:rPr lang="en-US" sz="900" b="1" dirty="0" smtClean="0">
                <a:solidFill>
                  <a:srgbClr val="BE5E2C"/>
                </a:solidFill>
                <a:latin typeface="Arial"/>
                <a:cs typeface="Arial"/>
              </a:rPr>
              <a:t>Types of Schools Children Have Ever Attended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6171" y="5858295"/>
            <a:ext cx="147008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600" i="1" dirty="0" smtClean="0">
                <a:solidFill>
                  <a:srgbClr val="000000"/>
                </a:solidFill>
                <a:latin typeface="Arial"/>
                <a:cs typeface="Arial"/>
              </a:rPr>
              <a:t>Base: Have children under 19, n=448</a:t>
            </a:r>
            <a:endParaRPr lang="en-US" sz="6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331" y="4912956"/>
            <a:ext cx="795534" cy="4424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56768F"/>
                </a:solidFill>
                <a:latin typeface="Arial"/>
              </a:rPr>
              <a:t>NC </a:t>
            </a:r>
          </a:p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56768F"/>
                </a:solidFill>
                <a:latin typeface="Arial"/>
              </a:rPr>
              <a:t>Public Schools</a:t>
            </a:r>
            <a:endParaRPr lang="en-US" sz="800" b="1" dirty="0">
              <a:solidFill>
                <a:srgbClr val="56768F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1721" y="4979049"/>
            <a:ext cx="795534" cy="3270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56768F"/>
                </a:solidFill>
                <a:latin typeface="Arial"/>
              </a:rPr>
              <a:t>Private</a:t>
            </a:r>
          </a:p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56768F"/>
                </a:solidFill>
                <a:latin typeface="Arial"/>
              </a:rPr>
              <a:t>Schools</a:t>
            </a:r>
            <a:endParaRPr lang="en-US" sz="800" b="1" dirty="0">
              <a:solidFill>
                <a:srgbClr val="56768F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9935" y="4979049"/>
            <a:ext cx="795534" cy="3270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56768F"/>
                </a:solidFill>
                <a:latin typeface="Arial"/>
              </a:rPr>
              <a:t>Public Schools</a:t>
            </a:r>
            <a:endParaRPr lang="en-US" sz="800" b="1" dirty="0">
              <a:solidFill>
                <a:srgbClr val="56768F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77570" y="4979049"/>
            <a:ext cx="795534" cy="3270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56768F"/>
                </a:solidFill>
                <a:latin typeface="Arial"/>
              </a:rPr>
              <a:t>Home</a:t>
            </a:r>
          </a:p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56768F"/>
                </a:solidFill>
                <a:latin typeface="Arial"/>
              </a:rPr>
              <a:t>Schooled</a:t>
            </a:r>
            <a:endParaRPr lang="en-US" sz="800" b="1" dirty="0">
              <a:solidFill>
                <a:srgbClr val="56768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88653" y="4979049"/>
            <a:ext cx="795534" cy="3270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56768F"/>
                </a:solidFill>
                <a:latin typeface="Arial"/>
              </a:rPr>
              <a:t>Charter Schools</a:t>
            </a:r>
            <a:endParaRPr lang="en-US" sz="800" b="1" dirty="0">
              <a:solidFill>
                <a:srgbClr val="56768F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4110" y="4062829"/>
            <a:ext cx="10703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b"/>
            <a:r>
              <a:rPr lang="en-US" sz="900" b="1" dirty="0" smtClean="0">
                <a:solidFill>
                  <a:srgbClr val="BE5E2C"/>
                </a:solidFill>
                <a:latin typeface="Arial"/>
                <a:cs typeface="Arial"/>
              </a:rPr>
              <a:t>Currently Attend NC Public Schools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904275" y="4052669"/>
            <a:ext cx="0" cy="217715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52438" y="5858295"/>
            <a:ext cx="1550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600" i="1" dirty="0" smtClean="0">
                <a:solidFill>
                  <a:srgbClr val="000000"/>
                </a:solidFill>
                <a:latin typeface="Arial"/>
                <a:cs typeface="Arial"/>
              </a:rPr>
              <a:t>Base: Have children ALL over 18, n=559</a:t>
            </a:r>
            <a:endParaRPr lang="en-US" sz="6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0112" y="5858295"/>
            <a:ext cx="18251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600" i="1" dirty="0" smtClean="0">
                <a:solidFill>
                  <a:srgbClr val="000000"/>
                </a:solidFill>
                <a:latin typeface="Arial"/>
                <a:cs typeface="Arial"/>
              </a:rPr>
              <a:t>Base: Have children 5 years and older, n=835</a:t>
            </a:r>
            <a:endParaRPr lang="en-US" sz="6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69983" y="5858295"/>
            <a:ext cx="183287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600" i="1" dirty="0" smtClean="0">
                <a:solidFill>
                  <a:srgbClr val="000000"/>
                </a:solidFill>
                <a:latin typeface="Arial"/>
                <a:cs typeface="Arial"/>
              </a:rPr>
              <a:t>Base: Have children 5 years and older, n=835</a:t>
            </a:r>
            <a:endParaRPr lang="en-US" sz="6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97458" y="5858295"/>
            <a:ext cx="175575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600" i="1" dirty="0" smtClean="0">
                <a:solidFill>
                  <a:srgbClr val="000000"/>
                </a:solidFill>
                <a:latin typeface="Arial"/>
                <a:cs typeface="Arial"/>
              </a:rPr>
              <a:t>Base: Have children 5 years and older, n=835</a:t>
            </a:r>
            <a:endParaRPr lang="en-US" sz="6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96171" y="3983100"/>
            <a:ext cx="861764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07712" y="1921390"/>
            <a:ext cx="0" cy="201168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58230"/>
              </p:ext>
            </p:extLst>
          </p:nvPr>
        </p:nvGraphicFramePr>
        <p:xfrm>
          <a:off x="4792942" y="1921390"/>
          <a:ext cx="1912658" cy="1619150"/>
        </p:xfrm>
        <a:graphic>
          <a:graphicData uri="http://schemas.openxmlformats.org/drawingml/2006/table">
            <a:tbl>
              <a:tblPr/>
              <a:tblGrid>
                <a:gridCol w="1513497"/>
                <a:gridCol w="399161"/>
              </a:tblGrid>
              <a:tr h="254408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Voted in Last Presidential Election</a:t>
                      </a:r>
                      <a:endParaRPr lang="en-US" sz="900" b="1" i="0" u="none" strike="noStrike" dirty="0">
                        <a:solidFill>
                          <a:srgbClr val="BE5E2C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04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Yes</a:t>
                      </a: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04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08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Voted </a:t>
                      </a:r>
                      <a:r>
                        <a:rPr lang="en-US" sz="900" b="1" i="0" u="none" strike="noStrike" dirty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lang="en-US" sz="900" b="1" i="0" u="none" strike="noStrike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2014 </a:t>
                      </a:r>
                      <a:r>
                        <a:rPr lang="en-US" sz="900" b="1" i="0" u="none" strike="noStrike" dirty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Elections </a:t>
                      </a:r>
                      <a:r>
                        <a:rPr lang="en-US" sz="900" b="1" i="0" u="none" strike="noStrike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900" b="1" i="0" u="none" strike="noStrike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for US and</a:t>
                      </a:r>
                      <a:r>
                        <a:rPr lang="en-US" sz="900" b="1" i="0" u="none" strike="noStrike" baseline="0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State Congress </a:t>
                      </a:r>
                      <a:endParaRPr lang="en-US" sz="900" b="1" i="0" u="none" strike="noStrike" dirty="0">
                        <a:solidFill>
                          <a:srgbClr val="BE5E2C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04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Yes</a:t>
                      </a: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85%</a:t>
                      </a: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04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</a:t>
                      </a: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04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 sure/can’t recall</a:t>
                      </a: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64192"/>
              </p:ext>
            </p:extLst>
          </p:nvPr>
        </p:nvGraphicFramePr>
        <p:xfrm>
          <a:off x="7102698" y="1921390"/>
          <a:ext cx="1773456" cy="1728216"/>
        </p:xfrm>
        <a:graphic>
          <a:graphicData uri="http://schemas.openxmlformats.org/drawingml/2006/table">
            <a:tbl>
              <a:tblPr/>
              <a:tblGrid>
                <a:gridCol w="1480581"/>
                <a:gridCol w="292875"/>
              </a:tblGrid>
              <a:tr h="1170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Views on Economic Issues</a:t>
                      </a:r>
                      <a:endParaRPr lang="en-US" sz="900" b="1" i="0" u="none" strike="noStrike" dirty="0">
                        <a:solidFill>
                          <a:srgbClr val="BE5E2C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FF66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Conservative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Moderate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Liberal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BE5E2C"/>
                          </a:solidFill>
                          <a:latin typeface="Arial"/>
                          <a:cs typeface="Arial"/>
                        </a:rPr>
                        <a:t>Views on Social Issues </a:t>
                      </a:r>
                      <a:endParaRPr lang="en-US" sz="900" b="1" i="0" u="none" strike="noStrike" dirty="0">
                        <a:solidFill>
                          <a:srgbClr val="BE5E2C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FF66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Conservative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Moderate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Liberal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6904149" y="1921390"/>
            <a:ext cx="0" cy="201168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14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/>
          <a:lstStyle/>
          <a:p>
            <a:fld id="{121271BA-3BBC-5A45-98C6-2CD0E4F594F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7700" y="2216989"/>
          <a:ext cx="2560320" cy="3202686"/>
        </p:xfrm>
        <a:graphic>
          <a:graphicData uri="http://schemas.openxmlformats.org/drawingml/2006/table">
            <a:tbl>
              <a:tblPr/>
              <a:tblGrid>
                <a:gridCol w="1981307"/>
                <a:gridCol w="579013"/>
              </a:tblGrid>
              <a:tr h="8624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Gender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Female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50%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Male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50%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Age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18-34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21%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35-54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46%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55+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33%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Current Employment Status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Employed full-time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Self-employed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Employed part-time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Student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Full-time homemaker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78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 employed but looking for work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78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 employed and not looking for work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3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Retired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63770" y="2216989"/>
          <a:ext cx="2468880" cy="4191101"/>
        </p:xfrm>
        <a:graphic>
          <a:graphicData uri="http://schemas.openxmlformats.org/drawingml/2006/table">
            <a:tbl>
              <a:tblPr/>
              <a:tblGrid>
                <a:gridCol w="2063489"/>
                <a:gridCol w="405391"/>
              </a:tblGrid>
              <a:tr h="13903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Marital Status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Married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Living with partner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Single, never married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Divorced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Separated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Widowed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Prefer not to answer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3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3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Highest Level of Educ.</a:t>
                      </a:r>
                      <a:r>
                        <a:rPr lang="en-US" sz="900" b="1" i="0" u="none" strike="noStrike" baseline="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Completed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Less than high school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&lt;1%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High school graduate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Some college or trade school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College graduate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Post graduate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3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Race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Asian/Asian-American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Black/African-American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22%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White/Caucasian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74%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Some other race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1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3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Hispanic or Latino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96%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48400" y="2216989"/>
          <a:ext cx="2560320" cy="4131393"/>
        </p:xfrm>
        <a:graphic>
          <a:graphicData uri="http://schemas.openxmlformats.org/drawingml/2006/table">
            <a:tbl>
              <a:tblPr/>
              <a:tblGrid>
                <a:gridCol w="2139271"/>
                <a:gridCol w="421049"/>
              </a:tblGrid>
              <a:tr h="188043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Total Annual HH Income</a:t>
                      </a:r>
                      <a:r>
                        <a:rPr lang="en-US" sz="900" b="0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Before Taxes</a:t>
                      </a:r>
                      <a:endParaRPr lang="en-US" sz="900" b="0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Less than or equal to $50K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 least $50K but less than $75K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 least $75K but less than $100K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 least $100K but less than $150K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 least $150K but less than $200K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$200K or more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Don’t know / Prefer not to say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9%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>
                          <a:solidFill>
                            <a:schemeClr val="accent2"/>
                          </a:solidFill>
                          <a:latin typeface="+mn-lt"/>
                        </a:rPr>
                        <a:t>Length NC Resident</a:t>
                      </a: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Less than 1 year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1 to 5 years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14%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6 to 10 years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15%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11 years or more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42%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All of my life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28%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Type of Area Live In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Urban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18%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Suburban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55%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Rural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27%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Children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74%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9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85000"/>
                        </a:lnSpc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26%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4" marR="914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155895" y="2225615"/>
            <a:ext cx="0" cy="429768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40525" y="2225615"/>
            <a:ext cx="0" cy="429768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37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75813104"/>
              </p:ext>
            </p:extLst>
          </p:nvPr>
        </p:nvGraphicFramePr>
        <p:xfrm>
          <a:off x="1915341" y="2383482"/>
          <a:ext cx="6107723" cy="328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3238434944"/>
              </p:ext>
            </p:extLst>
          </p:nvPr>
        </p:nvGraphicFramePr>
        <p:xfrm>
          <a:off x="2013734" y="2387594"/>
          <a:ext cx="6107723" cy="328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Things have gotten worse</a:t>
            </a: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908755" y="6253137"/>
            <a:ext cx="8005058" cy="4154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700" dirty="0" smtClean="0">
                <a:latin typeface="Arial"/>
                <a:cs typeface="Arial"/>
              </a:rPr>
              <a:t>Base: Total Respondents, 2013 (N=1519), 2015 (N=1235)</a:t>
            </a:r>
            <a:br>
              <a:rPr lang="en-US" sz="700" dirty="0" smtClean="0">
                <a:latin typeface="Arial"/>
                <a:cs typeface="Arial"/>
              </a:rPr>
            </a:br>
            <a:r>
              <a:rPr lang="en-US" sz="700" dirty="0" smtClean="0">
                <a:latin typeface="Arial"/>
                <a:cs typeface="Arial"/>
              </a:rPr>
              <a:t>Q1. Overall, do you think K-12 public education in North Carolina is going in the right direction or is it on the wrong track?</a:t>
            </a:r>
          </a:p>
          <a:p>
            <a:r>
              <a:rPr lang="en-US" sz="700" dirty="0" smtClean="0">
                <a:latin typeface="Arial"/>
                <a:cs typeface="Arial"/>
              </a:rPr>
              <a:t>S19. Thinking about social issues, would you say your views on social issues are [ROTATE: conservative, moderate, or liberal]?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286000"/>
            <a:ext cx="51364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MS Mincho" pitchFamily="49" charset="-128"/>
                <a:cs typeface="Arial"/>
              </a:rPr>
              <a:t>Direction </a:t>
            </a:r>
            <a:r>
              <a:rPr lang="en-US" sz="1400" b="1" dirty="0" smtClean="0">
                <a:latin typeface="Arial"/>
                <a:cs typeface="Arial"/>
              </a:rPr>
              <a:t>K-12 public education in North Carolina is going </a:t>
            </a:r>
            <a:endParaRPr kumimoji="0" lang="en-US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33" name="Picture 32" descr="wrong tra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60" y="3071084"/>
            <a:ext cx="1627498" cy="26271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RIGHT DIREC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630" y="3071084"/>
            <a:ext cx="1639689" cy="26210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84977" y="369373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</a:rPr>
              <a:t>2013</a:t>
            </a:r>
            <a:endParaRPr lang="en-US" b="1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9471" y="370253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</a:rPr>
              <a:t>2015</a:t>
            </a:r>
            <a:endParaRPr lang="en-US" b="1" dirty="0"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63440" y="3924785"/>
            <a:ext cx="365760" cy="36576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scene3d>
            <a:camera prst="obliqueTopRight"/>
            <a:lightRig rig="threePt" dir="tl"/>
          </a:scene3d>
          <a:sp3d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19870" y="3277176"/>
            <a:ext cx="365760" cy="36576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scene3d>
            <a:camera prst="obliqueTopRight"/>
            <a:lightRig rig="threePt" dir="tl"/>
          </a:scene3d>
          <a:sp3d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5667738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Right"/>
            <a:lightRig rig="threePt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766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971778291"/>
              </p:ext>
            </p:extLst>
          </p:nvPr>
        </p:nvGraphicFramePr>
        <p:xfrm>
          <a:off x="4291443" y="2567635"/>
          <a:ext cx="2934947" cy="322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364539" y="2290060"/>
            <a:ext cx="4606186" cy="30931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b">
              <a:spcBef>
                <a:spcPts val="2300"/>
              </a:spcBef>
            </a:pPr>
            <a:r>
              <a:rPr lang="en-US" sz="1000" b="1" dirty="0" smtClean="0">
                <a:latin typeface="Arial"/>
                <a:cs typeface="Arial"/>
              </a:rPr>
              <a:t>Curriculum </a:t>
            </a:r>
            <a:br>
              <a:rPr lang="en-US" sz="1000" b="1" dirty="0" smtClean="0"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STEM, advanced classes,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improvements,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fontAlgn="b">
              <a:spcBef>
                <a:spcPts val="2300"/>
              </a:spcBef>
            </a:pPr>
            <a:r>
              <a:rPr lang="en-US" sz="1000" b="1" dirty="0">
                <a:latin typeface="Arial"/>
                <a:cs typeface="Arial"/>
              </a:rPr>
              <a:t>Improved teacher pay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(increases, better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salaries,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fontAlgn="b">
              <a:spcBef>
                <a:spcPts val="2300"/>
              </a:spcBef>
            </a:pPr>
            <a:r>
              <a:rPr lang="en-US" sz="1000" b="1" dirty="0">
                <a:latin typeface="Arial"/>
                <a:cs typeface="Arial"/>
              </a:rPr>
              <a:t>Personal knowledge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(my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child/grandchild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is doing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well,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fontAlgn="b">
              <a:spcBef>
                <a:spcPts val="2300"/>
              </a:spcBef>
            </a:pPr>
            <a:r>
              <a:rPr lang="en-US" sz="1000" b="1" dirty="0" smtClean="0">
                <a:latin typeface="Arial"/>
                <a:cs typeface="Arial"/>
              </a:rPr>
              <a:t>Improved </a:t>
            </a:r>
            <a:r>
              <a:rPr lang="en-US" sz="1000" b="1" dirty="0">
                <a:latin typeface="Arial"/>
                <a:cs typeface="Arial"/>
              </a:rPr>
              <a:t>schools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building more schools,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better schools,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fontAlgn="b">
              <a:spcBef>
                <a:spcPts val="2300"/>
              </a:spcBef>
            </a:pPr>
            <a:r>
              <a:rPr lang="en-US" sz="1000" b="1" dirty="0" smtClean="0">
                <a:latin typeface="Arial"/>
                <a:cs typeface="Arial"/>
              </a:rPr>
              <a:t>Positive </a:t>
            </a:r>
            <a:r>
              <a:rPr lang="en-US" sz="1000" b="1" dirty="0">
                <a:latin typeface="Arial"/>
                <a:cs typeface="Arial"/>
              </a:rPr>
              <a:t>teacher responses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good teachers, better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teachers,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fontAlgn="b">
              <a:spcBef>
                <a:spcPts val="2300"/>
              </a:spcBef>
            </a:pPr>
            <a:r>
              <a:rPr lang="en-US" sz="1000" b="1" dirty="0">
                <a:latin typeface="Arial"/>
                <a:cs typeface="Arial"/>
              </a:rPr>
              <a:t>Improved testing </a:t>
            </a:r>
            <a:r>
              <a:rPr lang="en-US" sz="1000" b="1" dirty="0" smtClean="0">
                <a:latin typeface="Arial"/>
                <a:cs typeface="Arial"/>
              </a:rPr>
              <a:t>scores </a:t>
            </a:r>
            <a:endParaRPr lang="en-US" sz="1000" b="1" dirty="0">
              <a:latin typeface="Arial"/>
              <a:cs typeface="Arial"/>
            </a:endParaRPr>
          </a:p>
          <a:p>
            <a:pPr fontAlgn="b">
              <a:spcBef>
                <a:spcPts val="2000"/>
              </a:spcBef>
            </a:pPr>
            <a:r>
              <a:rPr lang="en-US" sz="1000" b="1" dirty="0">
                <a:latin typeface="Arial"/>
                <a:cs typeface="Arial"/>
              </a:rPr>
              <a:t>Improved student outcomes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(students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learning,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grad. rates up,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49573509"/>
              </p:ext>
            </p:extLst>
          </p:nvPr>
        </p:nvGraphicFramePr>
        <p:xfrm>
          <a:off x="588962" y="3002847"/>
          <a:ext cx="2934947" cy="278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2921" y="2907541"/>
            <a:ext cx="3512509" cy="24391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300"/>
              </a:lnSpc>
              <a:spcBef>
                <a:spcPts val="1800"/>
              </a:spcBef>
            </a:pPr>
            <a:r>
              <a:rPr lang="en-US" sz="1000" b="1" dirty="0" smtClean="0">
                <a:latin typeface="Arial"/>
                <a:cs typeface="Arial"/>
              </a:rPr>
              <a:t>Curriculum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(Common Core, not teaching basics, etc.)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1000" b="1" dirty="0" smtClean="0">
                <a:latin typeface="Arial"/>
                <a:cs typeface="Arial"/>
              </a:rPr>
              <a:t>Teacher pay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(underpaid teachers, pay cuts, etc.)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1000" b="1" dirty="0" smtClean="0">
                <a:latin typeface="Arial"/>
                <a:cs typeface="Arial"/>
              </a:rPr>
              <a:t>Testing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(teaching to the test, too much testing,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en-US" sz="1000" b="1" dirty="0" smtClean="0">
                <a:latin typeface="Arial"/>
                <a:cs typeface="Arial"/>
              </a:rPr>
              <a:t>Not enough funding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(lack of funding, cuts,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en-US" sz="1000" b="1" dirty="0" smtClean="0">
                <a:latin typeface="Arial"/>
                <a:cs typeface="Arial"/>
              </a:rPr>
              <a:t>Teachers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(losing, not enough, turnover,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en-US" sz="1000" b="1" dirty="0" smtClean="0">
                <a:latin typeface="Arial"/>
                <a:cs typeface="Arial"/>
              </a:rPr>
              <a:t>Students aren’t learning enough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(no basics, etc.)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5870938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Right"/>
            <a:lightRig rig="threePt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Why Right Direction or Wrong Track?</a:t>
            </a: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908755" y="6360858"/>
            <a:ext cx="8005058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Base: Total Respondents, N=1235</a:t>
            </a:r>
            <a:b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Q1a. What are the main reasons you think K-12 public education in North Carolina is [RESPONSE FROM Q1]? </a:t>
            </a:r>
          </a:p>
        </p:txBody>
      </p:sp>
      <p:pic>
        <p:nvPicPr>
          <p:cNvPr id="15" name="Picture 14" descr="wrong track.png"/>
          <p:cNvPicPr>
            <a:picLocks noChangeAspect="1"/>
          </p:cNvPicPr>
          <p:nvPr/>
        </p:nvPicPr>
        <p:blipFill rotWithShape="1">
          <a:blip r:embed="rId5"/>
          <a:srcRect b="58725"/>
          <a:stretch/>
        </p:blipFill>
        <p:spPr>
          <a:xfrm>
            <a:off x="685800" y="1774037"/>
            <a:ext cx="1167169" cy="7776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RIGHT DIRECTION.png"/>
          <p:cNvPicPr>
            <a:picLocks noChangeAspect="1"/>
          </p:cNvPicPr>
          <p:nvPr/>
        </p:nvPicPr>
        <p:blipFill rotWithShape="1">
          <a:blip r:embed="rId6"/>
          <a:srcRect b="58629"/>
          <a:stretch/>
        </p:blipFill>
        <p:spPr>
          <a:xfrm>
            <a:off x="7676007" y="1753572"/>
            <a:ext cx="1237806" cy="81858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62480" y="1744968"/>
            <a:ext cx="153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DE0208"/>
                </a:solidFill>
                <a:latin typeface="Arial"/>
                <a:cs typeface="Arial"/>
              </a:rPr>
              <a:t>59%</a:t>
            </a:r>
            <a:endParaRPr lang="en-US" sz="4000" b="1" dirty="0">
              <a:solidFill>
                <a:srgbClr val="DE0208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018432" y="2236505"/>
            <a:ext cx="0" cy="331085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35731" y="1744968"/>
            <a:ext cx="122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7000"/>
                </a:solidFill>
                <a:latin typeface="Arial"/>
                <a:cs typeface="Arial"/>
              </a:rPr>
              <a:t>24%</a:t>
            </a:r>
            <a:endParaRPr lang="en-US" sz="4000" b="1" dirty="0">
              <a:solidFill>
                <a:srgbClr val="0F7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817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006" y="6442519"/>
            <a:ext cx="8005058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Base: Total </a:t>
            </a:r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Respondents, 2013 (N=1519), 2015 (N=1235);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children attend public schools, 2013 (N=479), 2015 (311)</a:t>
            </a:r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Q2. Thinking about </a:t>
            </a:r>
            <a:r>
              <a:rPr lang="en-US" sz="700" u="sng" dirty="0" smtClean="0">
                <a:solidFill>
                  <a:prstClr val="black"/>
                </a:solidFill>
                <a:latin typeface="Arial"/>
                <a:cs typeface="Arial"/>
              </a:rPr>
              <a:t>K-12 public education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, what grade would you give each of the following? </a:t>
            </a:r>
            <a:r>
              <a:rPr lang="en-US" sz="700" b="1" dirty="0">
                <a:solidFill>
                  <a:prstClr val="black"/>
                </a:solidFill>
                <a:latin typeface="Arial"/>
                <a:cs typeface="Arial"/>
              </a:rPr>
              <a:t>Bold font</a:t>
            </a:r>
            <a:r>
              <a:rPr lang="en-US" sz="700" dirty="0">
                <a:solidFill>
                  <a:prstClr val="black"/>
                </a:solidFill>
                <a:latin typeface="Arial"/>
                <a:cs typeface="Arial"/>
              </a:rPr>
              <a:t> indicates statistically significant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difference.</a:t>
            </a:r>
            <a:endParaRPr lang="en-US" sz="7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92292"/>
              </p:ext>
            </p:extLst>
          </p:nvPr>
        </p:nvGraphicFramePr>
        <p:xfrm>
          <a:off x="685800" y="2286000"/>
          <a:ext cx="8092465" cy="3276600"/>
        </p:xfrm>
        <a:graphic>
          <a:graphicData uri="http://schemas.openxmlformats.org/drawingml/2006/table">
            <a:tbl>
              <a:tblPr/>
              <a:tblGrid>
                <a:gridCol w="2014956"/>
                <a:gridCol w="938700"/>
                <a:gridCol w="931316"/>
                <a:gridCol w="1042271"/>
                <a:gridCol w="1042271"/>
                <a:gridCol w="1102152"/>
                <a:gridCol w="1020799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Report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Card</a:t>
                      </a:r>
                      <a:br>
                        <a:rPr lang="en-US" sz="16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Mean Rating</a:t>
                      </a:r>
                    </a:p>
                  </a:txBody>
                  <a:tcPr marL="182880" marT="13716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Public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School(s)</a:t>
                      </a:r>
                    </a:p>
                  </a:txBody>
                  <a:tcPr marT="13716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K-12</a:t>
                      </a: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Teachers</a:t>
                      </a:r>
                    </a:p>
                  </a:txBody>
                  <a:tcPr marT="13716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Public Education</a:t>
                      </a:r>
                      <a:endParaRPr lang="en-US" sz="1100" b="1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 fontAlgn="t"/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Leaders/Admin.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lang="en-US" sz="15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lang="en-US" sz="15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lang="en-US" sz="15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Where child attends</a:t>
                      </a:r>
                    </a:p>
                  </a:txBody>
                  <a:tcPr marL="182880"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B+</a:t>
                      </a:r>
                    </a:p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(3.3)</a:t>
                      </a:r>
                      <a:endParaRPr lang="en-US" sz="13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B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(3.1)</a:t>
                      </a:r>
                      <a:endParaRPr lang="en-US" sz="12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B+</a:t>
                      </a:r>
                    </a:p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(3.3)</a:t>
                      </a:r>
                      <a:endParaRPr lang="en-US" sz="13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B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(3.1)</a:t>
                      </a:r>
                      <a:endParaRPr lang="en-US" sz="12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B</a:t>
                      </a:r>
                    </a:p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(3.1)</a:t>
                      </a:r>
                      <a:endParaRPr lang="en-US" sz="13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B-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(2.8)</a:t>
                      </a:r>
                      <a:endParaRPr lang="en-US" sz="12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 district</a:t>
                      </a:r>
                    </a:p>
                  </a:txBody>
                  <a:tcPr marL="182880"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B-</a:t>
                      </a:r>
                    </a:p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(2.8)</a:t>
                      </a:r>
                      <a:endParaRPr lang="en-US" sz="13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B-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(2.6)</a:t>
                      </a:r>
                      <a:endParaRPr lang="en-US" sz="12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B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(2.9)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B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(2.9)</a:t>
                      </a:r>
                      <a:endParaRPr lang="en-US" sz="12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B-/C+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(2.5)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C+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(2.4)</a:t>
                      </a:r>
                      <a:endParaRPr lang="en-US" sz="12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tate of NC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as a whole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C+</a:t>
                      </a:r>
                    </a:p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(2.4)</a:t>
                      </a:r>
                      <a:endParaRPr lang="en-US" sz="13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C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(2.2)</a:t>
                      </a:r>
                      <a:endParaRPr lang="en-US" sz="12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B-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(2.6)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B-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(2.7)</a:t>
                      </a:r>
                      <a:endParaRPr lang="en-US" sz="12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C+</a:t>
                      </a:r>
                    </a:p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cs typeface="Arial"/>
                        </a:rPr>
                        <a:t>(2.3)</a:t>
                      </a:r>
                      <a:endParaRPr lang="en-US" sz="13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C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547690"/>
                          </a:solidFill>
                          <a:latin typeface="Arial"/>
                          <a:cs typeface="Arial"/>
                        </a:rPr>
                        <a:t>(2.1)</a:t>
                      </a:r>
                      <a:endParaRPr lang="en-US" sz="1200" b="0" i="0" u="none" strike="noStrike" dirty="0">
                        <a:solidFill>
                          <a:srgbClr val="547690"/>
                        </a:solidFill>
                        <a:latin typeface="Arial"/>
                        <a:cs typeface="Arial"/>
                      </a:endParaRPr>
                    </a:p>
                  </a:txBody>
                  <a:tcPr marT="137160" marB="9144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itle 39"/>
          <p:cNvSpPr txBox="1">
            <a:spLocks/>
          </p:cNvSpPr>
          <p:nvPr/>
        </p:nvSpPr>
        <p:spPr>
          <a:xfrm>
            <a:off x="685800" y="0"/>
            <a:ext cx="4779570" cy="169164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547690"/>
                </a:solidFill>
                <a:latin typeface="Arial"/>
                <a:ea typeface="ヒラギノ角ゴ Pro W3" charset="-128"/>
                <a:cs typeface="Arial"/>
              </a:rPr>
              <a:t>Voter ratings of schools, teachers and leaders</a:t>
            </a:r>
            <a:endParaRPr lang="en-US" sz="2800" b="1" dirty="0">
              <a:solidFill>
                <a:srgbClr val="547690"/>
              </a:solidFill>
              <a:latin typeface="Arial"/>
              <a:ea typeface="ヒラギノ角ゴ Pro W3" charset="-128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359" y="1731355"/>
            <a:ext cx="838200" cy="59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71" y="1769455"/>
            <a:ext cx="7747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416" y="1782155"/>
            <a:ext cx="927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 of parents’ grades.</a:t>
            </a:r>
            <a:endParaRPr lang="en-US" dirty="0"/>
          </a:p>
        </p:txBody>
      </p:sp>
      <p:sp>
        <p:nvSpPr>
          <p:cNvPr id="3" name="Text Placeholder 10"/>
          <p:cNvSpPr txBox="1">
            <a:spLocks/>
          </p:cNvSpPr>
          <p:nvPr/>
        </p:nvSpPr>
        <p:spPr>
          <a:xfrm>
            <a:off x="685800" y="2303464"/>
            <a:ext cx="7728480" cy="27934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Tx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35000" indent="-285750" algn="l" defTabSz="914400" rtl="0" eaLnBrk="1" latinLnBrk="0" hangingPunct="1">
              <a:spcBef>
                <a:spcPts val="600"/>
              </a:spcBef>
              <a:buClrTx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914400" rtl="0" eaLnBrk="1" latinLnBrk="0" hangingPunct="1">
              <a:spcBef>
                <a:spcPts val="600"/>
              </a:spcBef>
              <a:buClrTx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20800" indent="-285750" algn="l" defTabSz="914400" rtl="0" eaLnBrk="1" latinLnBrk="0" hangingPunct="1">
              <a:spcBef>
                <a:spcPts val="600"/>
              </a:spcBef>
              <a:buClrTx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57350" indent="-285750" algn="l" defTabSz="914400" rtl="0" eaLnBrk="1" latinLnBrk="0" hangingPunct="1">
              <a:spcBef>
                <a:spcPts val="600"/>
              </a:spcBef>
              <a:buClrTx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ea typeface="Arial" charset="0"/>
              </a:rPr>
              <a:t>Prepared for Productive Life</a:t>
            </a:r>
            <a:r>
              <a:rPr lang="en-US" dirty="0" smtClean="0">
                <a:solidFill>
                  <a:schemeClr val="tx1"/>
                </a:solidFill>
                <a:ea typeface="Arial" charset="0"/>
              </a:rPr>
              <a:t>: Students are prepared for higher education.</a:t>
            </a:r>
          </a:p>
          <a:p>
            <a:pPr marL="182880" indent="-182880">
              <a:spcBef>
                <a:spcPts val="0"/>
              </a:spcBef>
            </a:pPr>
            <a:endParaRPr lang="en-US" dirty="0">
              <a:solidFill>
                <a:schemeClr val="tx1"/>
              </a:solidFill>
              <a:ea typeface="Arial" charset="0"/>
            </a:endParaRPr>
          </a:p>
          <a:p>
            <a:pPr marL="182880" indent="-182880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ea typeface="Arial" charset="0"/>
              </a:rPr>
              <a:t>Educational Quality</a:t>
            </a:r>
            <a:r>
              <a:rPr lang="en-US" dirty="0" smtClean="0">
                <a:solidFill>
                  <a:schemeClr val="tx1"/>
                </a:solidFill>
                <a:ea typeface="Arial" charset="0"/>
              </a:rPr>
              <a:t>: Public schools provide a complete education to students.</a:t>
            </a:r>
          </a:p>
          <a:p>
            <a:pPr marL="182880" indent="-182880">
              <a:spcBef>
                <a:spcPts val="0"/>
              </a:spcBef>
            </a:pPr>
            <a:endParaRPr lang="en-US" dirty="0">
              <a:solidFill>
                <a:schemeClr val="tx1"/>
              </a:solidFill>
              <a:ea typeface="Arial" charset="0"/>
            </a:endParaRPr>
          </a:p>
          <a:p>
            <a:pPr marL="182880" indent="-182880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ea typeface="Arial" charset="0"/>
              </a:rPr>
              <a:t>Excellence &amp; Interaction</a:t>
            </a:r>
            <a:r>
              <a:rPr lang="en-US" dirty="0" smtClean="0">
                <a:solidFill>
                  <a:schemeClr val="tx1"/>
                </a:solidFill>
                <a:ea typeface="Arial" charset="0"/>
              </a:rPr>
              <a:t>: Public schools provide excellent teachers. </a:t>
            </a:r>
            <a:endParaRPr lang="en-US" dirty="0">
              <a:solidFill>
                <a:schemeClr val="tx1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3846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53011998"/>
              </p:ext>
            </p:extLst>
          </p:nvPr>
        </p:nvGraphicFramePr>
        <p:xfrm>
          <a:off x="671629" y="2846352"/>
          <a:ext cx="5345256" cy="318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914400"/>
            <a:ext cx="8913813" cy="6858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Importance of North Carolina’s K-12 public education system.</a:t>
            </a:r>
            <a:endParaRPr lang="en-US" sz="2100" dirty="0"/>
          </a:p>
        </p:txBody>
      </p:sp>
      <p:sp>
        <p:nvSpPr>
          <p:cNvPr id="16" name="Rectangle 15"/>
          <p:cNvSpPr/>
          <p:nvPr/>
        </p:nvSpPr>
        <p:spPr>
          <a:xfrm>
            <a:off x="908755" y="6468580"/>
            <a:ext cx="8005058" cy="20005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700" dirty="0" smtClean="0">
                <a:solidFill>
                  <a:prstClr val="black"/>
                </a:solidFill>
                <a:latin typeface="Arial"/>
              </a:rPr>
              <a:t>Base: Voters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(</a:t>
            </a:r>
            <a:r>
              <a:rPr lang="en-US" sz="700" dirty="0" smtClean="0">
                <a:solidFill>
                  <a:prstClr val="black"/>
                </a:solidFill>
                <a:latin typeface="Arial"/>
              </a:rPr>
              <a:t>n=1235), Q4. How important is the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state</a:t>
            </a:r>
            <a:r>
              <a:rPr lang="en-US" sz="700" dirty="0" smtClean="0">
                <a:solidFill>
                  <a:prstClr val="black"/>
                </a:solidFill>
                <a:latin typeface="Arial"/>
              </a:rPr>
              <a:t> K-12 public education system overall? (7pt. scale: 1= Not at all important, 7= Extremely important; DK)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16" y="2038256"/>
            <a:ext cx="2154297" cy="32314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86126" y="4307259"/>
            <a:ext cx="396378" cy="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3301" y="5058293"/>
            <a:ext cx="396378" cy="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5622" y="3740328"/>
            <a:ext cx="71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Rated 7  ‘Extremely Important’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0885" y="4810214"/>
            <a:ext cx="717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Rated 6  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2184400"/>
            <a:ext cx="6175215" cy="383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Importance of the state K-12 public education system overall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Top 2 Box (rated 6 / 7)</a:t>
            </a:r>
          </a:p>
        </p:txBody>
      </p:sp>
    </p:spTree>
    <p:extLst>
      <p:ext uri="{BB962C8B-B14F-4D97-AF65-F5344CB8AC3E}">
        <p14:creationId xmlns:p14="http://schemas.microsoft.com/office/powerpoint/2010/main" val="201618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99663459"/>
              </p:ext>
            </p:extLst>
          </p:nvPr>
        </p:nvGraphicFramePr>
        <p:xfrm>
          <a:off x="581826" y="2846351"/>
          <a:ext cx="5281111" cy="314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Voters see the benefit of K-12 public education.</a:t>
            </a:r>
            <a:endParaRPr lang="en-US" sz="2100" dirty="0"/>
          </a:p>
        </p:txBody>
      </p:sp>
      <p:sp>
        <p:nvSpPr>
          <p:cNvPr id="16" name="Rectangle 15"/>
          <p:cNvSpPr/>
          <p:nvPr/>
        </p:nvSpPr>
        <p:spPr>
          <a:xfrm>
            <a:off x="908755" y="6468580"/>
            <a:ext cx="8005058" cy="20005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700" dirty="0" smtClean="0">
                <a:solidFill>
                  <a:prstClr val="black"/>
                </a:solidFill>
                <a:latin typeface="Arial"/>
              </a:rPr>
              <a:t>Base: Voters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(n=1235</a:t>
            </a:r>
            <a:r>
              <a:rPr lang="en-US" sz="700" dirty="0" smtClean="0">
                <a:solidFill>
                  <a:prstClr val="black"/>
                </a:solidFill>
                <a:latin typeface="Arial"/>
              </a:rPr>
              <a:t>), Q6. How beneficial would you say the K-12 public education system is to the state of North Carolina? (4pt. scale: 1= Not at all beneficial, 4 = Extremely beneficial; DK)</a:t>
            </a:r>
          </a:p>
        </p:txBody>
      </p:sp>
      <p:pic>
        <p:nvPicPr>
          <p:cNvPr id="132100" name="Picture 4" descr="DP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685800" y="2184400"/>
            <a:ext cx="6175215" cy="383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Benefit of the K-12 public education 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system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to the state of NC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Top 2 Box (extremely/somewhat beneficial)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76800" y="2494606"/>
            <a:ext cx="2113094" cy="3178413"/>
            <a:chOff x="6445069" y="2269136"/>
            <a:chExt cx="2344825" cy="3526971"/>
          </a:xfrm>
        </p:grpSpPr>
        <p:pic>
          <p:nvPicPr>
            <p:cNvPr id="6146" name="Picture 2" descr="school teacher : Business school students in marketing class with teach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0510" y="2269136"/>
              <a:ext cx="1600200" cy="107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school teacher : Cute pupil and teacher smiling at each other in classroom at the elementary schoo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694" y="3528506"/>
              <a:ext cx="1600200" cy="107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school teacher : High School Students Working On Campus With Teacher Stock Phot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069" y="4719781"/>
              <a:ext cx="1600200" cy="107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/>
          <p:cNvCxnSpPr/>
          <p:nvPr/>
        </p:nvCxnSpPr>
        <p:spPr>
          <a:xfrm>
            <a:off x="1029176" y="4237332"/>
            <a:ext cx="396378" cy="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29176" y="5058293"/>
            <a:ext cx="396378" cy="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9747" y="3859401"/>
            <a:ext cx="717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Extremely Beneficial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835" y="4659605"/>
            <a:ext cx="717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Somewhat beneficial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52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>
        <a:solidFill>
          <a:schemeClr val="tx1"/>
        </a:solidFill>
        <a:ln>
          <a:noFill/>
        </a:ln>
        <a:scene3d>
          <a:camera prst="obliqueTopRight"/>
          <a:lightRig rig="threePt" dir="tl"/>
        </a:scene3d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  <a:fontScheme name="Perspective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erspective">
    <a:fillStyleLst>
      <a:solidFill>
        <a:schemeClr val="phClr"/>
      </a:solidFill>
      <a:solidFill>
        <a:schemeClr val="phClr">
          <a:shade val="90000"/>
        </a:schemeClr>
      </a:solidFill>
      <a:solidFill>
        <a:schemeClr val="phClr">
          <a:shade val="80000"/>
        </a:schemeClr>
      </a:solidFill>
    </a:fillStyleLst>
    <a:lnStyleLst>
      <a:ln w="12700" cap="flat" cmpd="sng" algn="ctr">
        <a:solidFill>
          <a:schemeClr val="phClr"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/>
        <a:scene3d>
          <a:camera prst="obliqueTopRight"/>
          <a:lightRig rig="threePt" dir="tl"/>
        </a:scene3d>
        <a:sp3d>
          <a:bevelT w="25400" h="25400"/>
        </a:sp3d>
      </a:effectStyle>
      <a:effectStyle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a:effectStyle>
    </a:effectStyleLst>
    <a:bgFillStyleLst>
      <a:solidFill>
        <a:schemeClr val="phClr">
          <a:tint val="90000"/>
        </a:schemeClr>
      </a:solidFill>
      <a:solidFill>
        <a:schemeClr val="phClr">
          <a:tint val="50000"/>
        </a:schemeClr>
      </a:solidFill>
      <a:solidFill>
        <a:schemeClr val="phClr">
          <a:shade val="60000"/>
        </a:schemeClr>
      </a:solidFill>
    </a:bgFillStyleLst>
  </a:fmtScheme>
</a:themeOverride>
</file>

<file path=ppt/theme/themeOverride2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  <a:fontScheme name="Perspective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Perspective">
    <a:fillStyleLst>
      <a:solidFill>
        <a:schemeClr val="phClr"/>
      </a:solidFill>
      <a:solidFill>
        <a:schemeClr val="phClr">
          <a:shade val="90000"/>
        </a:schemeClr>
      </a:solidFill>
      <a:solidFill>
        <a:schemeClr val="phClr">
          <a:shade val="80000"/>
        </a:schemeClr>
      </a:solidFill>
    </a:fillStyleLst>
    <a:lnStyleLst>
      <a:ln w="12700" cap="flat" cmpd="sng" algn="ctr">
        <a:solidFill>
          <a:schemeClr val="phClr"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/>
        <a:scene3d>
          <a:camera prst="obliqueTopRight"/>
          <a:lightRig rig="threePt" dir="tl"/>
        </a:scene3d>
        <a:sp3d>
          <a:bevelT w="25400" h="25400"/>
        </a:sp3d>
      </a:effectStyle>
      <a:effectStyle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a:effectStyle>
    </a:effectStyleLst>
    <a:bgFillStyleLst>
      <a:solidFill>
        <a:schemeClr val="phClr">
          <a:tint val="90000"/>
        </a:schemeClr>
      </a:solidFill>
      <a:solidFill>
        <a:schemeClr val="phClr">
          <a:tint val="50000"/>
        </a:schemeClr>
      </a:solidFill>
      <a:solidFill>
        <a:schemeClr val="phClr">
          <a:shade val="60000"/>
        </a:schemeClr>
      </a:solid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D05D00"/>
    </a:accent1>
    <a:accent2>
      <a:srgbClr val="70A0FF"/>
    </a:accent2>
    <a:accent3>
      <a:srgbClr val="0C479D"/>
    </a:accent3>
    <a:accent4>
      <a:srgbClr val="FAC09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D05D00"/>
    </a:accent1>
    <a:accent2>
      <a:srgbClr val="70A0FF"/>
    </a:accent2>
    <a:accent3>
      <a:srgbClr val="0C479D"/>
    </a:accent3>
    <a:accent4>
      <a:srgbClr val="FAC09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95146</TotalTime>
  <Words>2810</Words>
  <Application>Microsoft Office PowerPoint</Application>
  <PresentationFormat>On-screen Show (4:3)</PresentationFormat>
  <Paragraphs>796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メイリオ</vt:lpstr>
      <vt:lpstr>MS Mincho</vt:lpstr>
      <vt:lpstr>ＭＳ Ｐゴシック</vt:lpstr>
      <vt:lpstr>Arial</vt:lpstr>
      <vt:lpstr>Calibri</vt:lpstr>
      <vt:lpstr>Century Gothic</vt:lpstr>
      <vt:lpstr>Chalkboard</vt:lpstr>
      <vt:lpstr>Gill Sans</vt:lpstr>
      <vt:lpstr>Gill Sans bold</vt:lpstr>
      <vt:lpstr>Gill Sans Light</vt:lpstr>
      <vt:lpstr>Helvetica Light</vt:lpstr>
      <vt:lpstr>Helvetica Neue</vt:lpstr>
      <vt:lpstr>Noteworthy Bold</vt:lpstr>
      <vt:lpstr>ヒラギノ明朝 ProN W3</vt:lpstr>
      <vt:lpstr>ヒラギノ角ゴ Pro W3</vt:lpstr>
      <vt:lpstr>ヒラギノ角ゴ ProN W3</vt:lpstr>
      <vt:lpstr>2_Perspective</vt:lpstr>
      <vt:lpstr>Custom Design</vt:lpstr>
      <vt:lpstr>1_Custom Design</vt:lpstr>
      <vt:lpstr>PowerPoint Presentation</vt:lpstr>
      <vt:lpstr>Methodology</vt:lpstr>
      <vt:lpstr>PowerPoint Presentation</vt:lpstr>
      <vt:lpstr>Things have gotten worse</vt:lpstr>
      <vt:lpstr>Why Right Direction or Wrong Track?</vt:lpstr>
      <vt:lpstr>PowerPoint Presentation</vt:lpstr>
      <vt:lpstr>Predictors of parents’ grades.</vt:lpstr>
      <vt:lpstr>Importance of North Carolina’s K-12 public education system.</vt:lpstr>
      <vt:lpstr>Voters see the benefit of K-12 public education.</vt:lpstr>
      <vt:lpstr>PowerPoint Presentation</vt:lpstr>
      <vt:lpstr>Critical areas for improvement in the K-12 public education system.</vt:lpstr>
      <vt:lpstr>Voters see state leaders as largely responsible for problems.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Voter Demographics</vt:lpstr>
    </vt:vector>
  </TitlesOfParts>
  <Company>VKM26-GDFJM-THP6Q-8D8PT-YW6W8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Consumer Perceptions – Topline Insights from Qualitative Research</dc:title>
  <dc:creator>Christine Le Pottier</dc:creator>
  <cp:lastModifiedBy>Natalie Blake</cp:lastModifiedBy>
  <cp:revision>2073</cp:revision>
  <cp:lastPrinted>2015-09-23T15:32:52Z</cp:lastPrinted>
  <dcterms:created xsi:type="dcterms:W3CDTF">2012-10-15T13:31:46Z</dcterms:created>
  <dcterms:modified xsi:type="dcterms:W3CDTF">2015-10-13T14:40:34Z</dcterms:modified>
</cp:coreProperties>
</file>