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charts/chart18.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9.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3" r:id="rId2"/>
    <p:sldMasterId id="2147483745" r:id="rId3"/>
    <p:sldMasterId id="2147483758" r:id="rId4"/>
    <p:sldMasterId id="2147483763" r:id="rId5"/>
    <p:sldMasterId id="2147483766" r:id="rId6"/>
    <p:sldMasterId id="2147483769" r:id="rId7"/>
    <p:sldMasterId id="2147483772" r:id="rId8"/>
  </p:sldMasterIdLst>
  <p:notesMasterIdLst>
    <p:notesMasterId r:id="rId45"/>
  </p:notesMasterIdLst>
  <p:handoutMasterIdLst>
    <p:handoutMasterId r:id="rId46"/>
  </p:handoutMasterIdLst>
  <p:sldIdLst>
    <p:sldId id="591" r:id="rId9"/>
    <p:sldId id="670" r:id="rId10"/>
    <p:sldId id="924" r:id="rId11"/>
    <p:sldId id="590" r:id="rId12"/>
    <p:sldId id="673" r:id="rId13"/>
    <p:sldId id="674" r:id="rId14"/>
    <p:sldId id="675" r:id="rId15"/>
    <p:sldId id="835" r:id="rId16"/>
    <p:sldId id="836" r:id="rId17"/>
    <p:sldId id="776" r:id="rId18"/>
    <p:sldId id="777" r:id="rId19"/>
    <p:sldId id="840" r:id="rId20"/>
    <p:sldId id="821" r:id="rId21"/>
    <p:sldId id="837" r:id="rId22"/>
    <p:sldId id="927" r:id="rId23"/>
    <p:sldId id="928" r:id="rId24"/>
    <p:sldId id="680" r:id="rId25"/>
    <p:sldId id="417" r:id="rId26"/>
    <p:sldId id="500" r:id="rId27"/>
    <p:sldId id="501" r:id="rId28"/>
    <p:sldId id="691" r:id="rId29"/>
    <p:sldId id="608" r:id="rId30"/>
    <p:sldId id="609" r:id="rId31"/>
    <p:sldId id="616" r:id="rId32"/>
    <p:sldId id="841" r:id="rId33"/>
    <p:sldId id="754" r:id="rId34"/>
    <p:sldId id="867" r:id="rId35"/>
    <p:sldId id="826" r:id="rId36"/>
    <p:sldId id="828" r:id="rId37"/>
    <p:sldId id="829" r:id="rId38"/>
    <p:sldId id="830" r:id="rId39"/>
    <p:sldId id="803" r:id="rId40"/>
    <p:sldId id="931" r:id="rId41"/>
    <p:sldId id="930" r:id="rId42"/>
    <p:sldId id="914" r:id="rId43"/>
    <p:sldId id="923" r:id="rId44"/>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9" userDrawn="1">
          <p15:clr>
            <a:srgbClr val="A4A3A4"/>
          </p15:clr>
        </p15:guide>
        <p15:guide id="2" orient="horz" pos="2132" userDrawn="1">
          <p15:clr>
            <a:srgbClr val="A4A3A4"/>
          </p15:clr>
        </p15:guide>
        <p15:guide id="3" orient="horz" pos="3872" userDrawn="1">
          <p15:clr>
            <a:srgbClr val="A4A3A4"/>
          </p15:clr>
        </p15:guide>
        <p15:guide id="4" pos="3594" userDrawn="1">
          <p15:clr>
            <a:srgbClr val="A4A3A4"/>
          </p15:clr>
        </p15:guide>
        <p15:guide id="5" pos="5524">
          <p15:clr>
            <a:srgbClr val="A4A3A4"/>
          </p15:clr>
        </p15:guide>
        <p15:guide id="6" pos="1839" userDrawn="1">
          <p15:clr>
            <a:srgbClr val="A4A3A4"/>
          </p15:clr>
        </p15:guide>
        <p15:guide id="7" orient="horz" pos="1848">
          <p15:clr>
            <a:srgbClr val="A4A3A4"/>
          </p15:clr>
        </p15:guide>
        <p15:guide id="8" orient="horz" pos="2960">
          <p15:clr>
            <a:srgbClr val="A4A3A4"/>
          </p15:clr>
        </p15:guide>
        <p15:guide id="9" pos="5694">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DeWitt" initials="" lastIdx="9" clrIdx="0"/>
  <p:cmAuthor id="1" name="Julie Paasche" initials="" lastIdx="0" clrIdx="1"/>
  <p:cmAuthor id="2" name="Rich Neimand" initials="RN" lastIdx="7" clrIdx="2"/>
  <p:cmAuthor id="3" name="Sara White-Delehoy" initials="" lastIdx="2" clrIdx="3"/>
  <p:cmAuthor id="4" name="Dave Clayton"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000"/>
    <a:srgbClr val="DE0208"/>
    <a:srgbClr val="BE5E2C"/>
    <a:srgbClr val="CC7245"/>
    <a:srgbClr val="92CAF0"/>
    <a:srgbClr val="56768F"/>
    <a:srgbClr val="5470A0"/>
    <a:srgbClr val="0080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87" autoAdjust="0"/>
    <p:restoredTop sz="80200" autoAdjust="0"/>
  </p:normalViewPr>
  <p:slideViewPr>
    <p:cSldViewPr snapToGrid="0" snapToObjects="1">
      <p:cViewPr varScale="1">
        <p:scale>
          <a:sx n="50" d="100"/>
          <a:sy n="50" d="100"/>
        </p:scale>
        <p:origin x="1176" y="36"/>
      </p:cViewPr>
      <p:guideLst>
        <p:guide orient="horz" pos="2099"/>
        <p:guide orient="horz" pos="2132"/>
        <p:guide orient="horz" pos="3872"/>
        <p:guide pos="3594"/>
        <p:guide pos="5524"/>
        <p:guide pos="1839"/>
        <p:guide orient="horz" pos="1848"/>
        <p:guide orient="horz" pos="2960"/>
        <p:guide pos="56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varScale="1">
        <p:scale>
          <a:sx n="72" d="100"/>
          <a:sy n="72" d="100"/>
        </p:scale>
        <p:origin x="2938" y="77"/>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1.2217612024439099E-2"/>
                  <c:y val="-0.2958877456331410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6.1088060122195297E-3"/>
                  <c:y val="-3.6084439668619399E-2"/>
                </c:manualLayout>
              </c:layout>
              <c:tx>
                <c:rich>
                  <a:bodyPr/>
                  <a:lstStyle/>
                  <a:p>
                    <a:r>
                      <a:rPr lang="en-US" sz="800" b="1" i="0" dirty="0">
                        <a:latin typeface="Arial"/>
                        <a:cs typeface="Arial"/>
                      </a:rPr>
                      <a:t>No
31%</a:t>
                    </a:r>
                    <a:endParaRPr lang="en-US" sz="800" dirty="0">
                      <a:latin typeface="Arial"/>
                      <a:cs typeface="Arial"/>
                    </a:endParaRPr>
                  </a:p>
                </c:rich>
              </c:tx>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i="0">
                    <a:solidFill>
                      <a:schemeClr val="tx2"/>
                    </a:solidFill>
                    <a:latin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0.69</c:v>
                </c:pt>
                <c:pt idx="1">
                  <c:v>0.31</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2026716390988"/>
          <c:y val="7.6917493779144197E-2"/>
          <c:w val="0.74774017647688795"/>
          <c:h val="0.780301900765068"/>
        </c:manualLayout>
      </c:layout>
      <c:barChart>
        <c:barDir val="col"/>
        <c:grouping val="stacked"/>
        <c:varyColors val="0"/>
        <c:ser>
          <c:idx val="0"/>
          <c:order val="0"/>
          <c:tx>
            <c:strRef>
              <c:f>Sheet1!$A$2</c:f>
              <c:strCache>
                <c:ptCount val="1"/>
                <c:pt idx="0">
                  <c:v>Rated 6</c:v>
                </c:pt>
              </c:strCache>
            </c:strRef>
          </c:tx>
          <c:spPr>
            <a:solidFill>
              <a:srgbClr val="CC7245">
                <a:alpha val="60000"/>
              </a:srgbClr>
            </a:solidFill>
          </c:spPr>
          <c:invertIfNegative val="0"/>
          <c:dPt>
            <c:idx val="0"/>
            <c:invertIfNegative val="0"/>
            <c:bubble3D val="0"/>
          </c:dPt>
          <c:dPt>
            <c:idx val="1"/>
            <c:invertIfNegative val="0"/>
            <c:bubble3D val="0"/>
          </c:dPt>
          <c:dPt>
            <c:idx val="2"/>
            <c:invertIfNegative val="0"/>
            <c:bubble3D val="0"/>
            <c:spPr>
              <a:solidFill>
                <a:srgbClr val="CC7245"/>
              </a:solidFill>
            </c:spPr>
          </c:dPt>
          <c:dPt>
            <c:idx val="3"/>
            <c:invertIfNegative val="0"/>
            <c:bubble3D val="0"/>
          </c:dPt>
          <c:dPt>
            <c:idx val="4"/>
            <c:invertIfNegative val="0"/>
            <c:bubble3D val="0"/>
          </c:dPt>
          <c:dPt>
            <c:idx val="5"/>
            <c:invertIfNegative val="0"/>
            <c:bubble3D val="0"/>
          </c:dPt>
          <c:dLbls>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 Voters</c:v>
                </c:pt>
                <c:pt idx="1">
                  <c:v>2015 Voters</c:v>
                </c:pt>
              </c:strCache>
            </c:strRef>
          </c:cat>
          <c:val>
            <c:numRef>
              <c:f>Sheet1!$B$2:$C$2</c:f>
              <c:numCache>
                <c:formatCode>0%</c:formatCode>
                <c:ptCount val="2"/>
                <c:pt idx="0">
                  <c:v>0.13</c:v>
                </c:pt>
                <c:pt idx="1">
                  <c:v>0.13</c:v>
                </c:pt>
              </c:numCache>
            </c:numRef>
          </c:val>
        </c:ser>
        <c:ser>
          <c:idx val="1"/>
          <c:order val="1"/>
          <c:tx>
            <c:strRef>
              <c:f>Sheet1!$A$3</c:f>
              <c:strCache>
                <c:ptCount val="1"/>
                <c:pt idx="0">
                  <c:v>Rated 7_x000d_Extremely important</c:v>
                </c:pt>
              </c:strCache>
            </c:strRef>
          </c:tx>
          <c:spPr>
            <a:solidFill>
              <a:srgbClr val="BE5E2C"/>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3"/>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 Voters</c:v>
                </c:pt>
                <c:pt idx="1">
                  <c:v>2015 Voters</c:v>
                </c:pt>
              </c:strCache>
            </c:strRef>
          </c:cat>
          <c:val>
            <c:numRef>
              <c:f>Sheet1!$B$3:$C$3</c:f>
              <c:numCache>
                <c:formatCode>0%</c:formatCode>
                <c:ptCount val="2"/>
                <c:pt idx="0">
                  <c:v>0.8</c:v>
                </c:pt>
                <c:pt idx="1">
                  <c:v>0.73</c:v>
                </c:pt>
              </c:numCache>
            </c:numRef>
          </c:val>
        </c:ser>
        <c:ser>
          <c:idx val="2"/>
          <c:order val="2"/>
          <c:tx>
            <c:strRef>
              <c:f>Sheet1!$A$4</c:f>
              <c:strCache>
                <c:ptCount val="1"/>
                <c:pt idx="0">
                  <c:v>Top 2 Box</c:v>
                </c:pt>
              </c:strCache>
            </c:strRef>
          </c:tx>
          <c:spPr>
            <a:noFill/>
          </c:spPr>
          <c:invertIfNegative val="0"/>
          <c:dLbls>
            <c:dLbl>
              <c:idx val="3"/>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spPr>
              <a:noFill/>
              <a:ln>
                <a:noFill/>
              </a:ln>
              <a:effectLst/>
            </c:spPr>
            <c:txPr>
              <a:bodyPr/>
              <a:lstStyle/>
              <a:p>
                <a:pPr>
                  <a:defRPr b="1">
                    <a:latin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 Voters</c:v>
                </c:pt>
                <c:pt idx="1">
                  <c:v>2015 Voters</c:v>
                </c:pt>
              </c:strCache>
            </c:strRef>
          </c:cat>
          <c:val>
            <c:numRef>
              <c:f>Sheet1!$B$4:$C$4</c:f>
              <c:numCache>
                <c:formatCode>0%</c:formatCode>
                <c:ptCount val="2"/>
                <c:pt idx="0">
                  <c:v>0.93</c:v>
                </c:pt>
                <c:pt idx="1">
                  <c:v>0.85</c:v>
                </c:pt>
              </c:numCache>
            </c:numRef>
          </c:val>
          <c:extLst/>
        </c:ser>
        <c:dLbls>
          <c:showLegendKey val="0"/>
          <c:showVal val="0"/>
          <c:showCatName val="0"/>
          <c:showSerName val="0"/>
          <c:showPercent val="0"/>
          <c:showBubbleSize val="0"/>
        </c:dLbls>
        <c:gapWidth val="80"/>
        <c:overlap val="100"/>
        <c:axId val="399696312"/>
        <c:axId val="399696704"/>
      </c:barChart>
      <c:catAx>
        <c:axId val="399696312"/>
        <c:scaling>
          <c:orientation val="minMax"/>
        </c:scaling>
        <c:delete val="0"/>
        <c:axPos val="b"/>
        <c:numFmt formatCode="General" sourceLinked="0"/>
        <c:majorTickMark val="none"/>
        <c:minorTickMark val="none"/>
        <c:tickLblPos val="nextTo"/>
        <c:txPr>
          <a:bodyPr anchor="t"/>
          <a:lstStyle/>
          <a:p>
            <a:pPr>
              <a:defRPr sz="1000" b="1">
                <a:latin typeface="Arial"/>
                <a:cs typeface="Arial"/>
              </a:defRPr>
            </a:pPr>
            <a:endParaRPr lang="en-US"/>
          </a:p>
        </c:txPr>
        <c:crossAx val="399696704"/>
        <c:crosses val="autoZero"/>
        <c:auto val="1"/>
        <c:lblAlgn val="ctr"/>
        <c:lblOffset val="100"/>
        <c:noMultiLvlLbl val="0"/>
      </c:catAx>
      <c:valAx>
        <c:axId val="399696704"/>
        <c:scaling>
          <c:orientation val="minMax"/>
          <c:max val="1"/>
          <c:min val="0"/>
        </c:scaling>
        <c:delete val="1"/>
        <c:axPos val="l"/>
        <c:numFmt formatCode="0%" sourceLinked="1"/>
        <c:majorTickMark val="out"/>
        <c:minorTickMark val="none"/>
        <c:tickLblPos val="none"/>
        <c:crossAx val="399696312"/>
        <c:crosses val="autoZero"/>
        <c:crossBetween val="between"/>
        <c:majorUnit val="0.2"/>
        <c:minorUnit val="0.04"/>
      </c:valAx>
      <c:spPr>
        <a:ln>
          <a:noFill/>
        </a:ln>
      </c:spPr>
    </c:plotArea>
    <c:plotVisOnly val="1"/>
    <c:dispBlanksAs val="gap"/>
    <c:showDLblsOverMax val="0"/>
  </c:chart>
  <c:txPr>
    <a:bodyPr/>
    <a:lstStyle/>
    <a:p>
      <a:pPr>
        <a:defRPr sz="10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2026716390988"/>
          <c:y val="7.6917493779144197E-2"/>
          <c:w val="0.74774017647688795"/>
          <c:h val="0.780301900765068"/>
        </c:manualLayout>
      </c:layout>
      <c:barChart>
        <c:barDir val="col"/>
        <c:grouping val="stacked"/>
        <c:varyColors val="0"/>
        <c:ser>
          <c:idx val="0"/>
          <c:order val="0"/>
          <c:tx>
            <c:strRef>
              <c:f>Sheet1!$A$2</c:f>
              <c:strCache>
                <c:ptCount val="1"/>
                <c:pt idx="0">
                  <c:v>Rated 6</c:v>
                </c:pt>
              </c:strCache>
            </c:strRef>
          </c:tx>
          <c:spPr>
            <a:solidFill>
              <a:srgbClr val="CC7245">
                <a:alpha val="60000"/>
              </a:srgbClr>
            </a:solidFill>
          </c:spPr>
          <c:invertIfNegative val="0"/>
          <c:dPt>
            <c:idx val="0"/>
            <c:invertIfNegative val="0"/>
            <c:bubble3D val="0"/>
            <c:spPr>
              <a:solidFill>
                <a:srgbClr val="BE5E2C">
                  <a:alpha val="50000"/>
                </a:srgbClr>
              </a:solidFill>
            </c:spPr>
          </c:dPt>
          <c:dPt>
            <c:idx val="1"/>
            <c:invertIfNegative val="0"/>
            <c:bubble3D val="0"/>
            <c:spPr>
              <a:solidFill>
                <a:srgbClr val="BE5E2C">
                  <a:alpha val="50000"/>
                </a:srgbClr>
              </a:solidFill>
            </c:spPr>
          </c:dPt>
          <c:dPt>
            <c:idx val="2"/>
            <c:invertIfNegative val="0"/>
            <c:bubble3D val="0"/>
            <c:spPr>
              <a:solidFill>
                <a:srgbClr val="CC7245"/>
              </a:solidFill>
            </c:spPr>
          </c:dPt>
          <c:dPt>
            <c:idx val="3"/>
            <c:invertIfNegative val="0"/>
            <c:bubble3D val="0"/>
          </c:dPt>
          <c:dPt>
            <c:idx val="4"/>
            <c:invertIfNegative val="0"/>
            <c:bubble3D val="0"/>
          </c:dPt>
          <c:dPt>
            <c:idx val="5"/>
            <c:invertIfNegative val="0"/>
            <c:bubble3D val="0"/>
          </c:dPt>
          <c:dLbls>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 Voters</c:v>
                </c:pt>
                <c:pt idx="1">
                  <c:v>2015 Voters</c:v>
                </c:pt>
              </c:strCache>
            </c:strRef>
          </c:cat>
          <c:val>
            <c:numRef>
              <c:f>Sheet1!$B$2:$C$2</c:f>
              <c:numCache>
                <c:formatCode>0%</c:formatCode>
                <c:ptCount val="2"/>
                <c:pt idx="0">
                  <c:v>0.35</c:v>
                </c:pt>
                <c:pt idx="1">
                  <c:v>0.32</c:v>
                </c:pt>
              </c:numCache>
            </c:numRef>
          </c:val>
        </c:ser>
        <c:ser>
          <c:idx val="1"/>
          <c:order val="1"/>
          <c:tx>
            <c:strRef>
              <c:f>Sheet1!$A$3</c:f>
              <c:strCache>
                <c:ptCount val="1"/>
                <c:pt idx="0">
                  <c:v>Rated 7_x000d_Extremely important</c:v>
                </c:pt>
              </c:strCache>
            </c:strRef>
          </c:tx>
          <c:spPr>
            <a:solidFill>
              <a:srgbClr val="BE5E2C"/>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dLbl>
              <c:idx val="3"/>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0">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 Voters</c:v>
                </c:pt>
                <c:pt idx="1">
                  <c:v>2015 Voters</c:v>
                </c:pt>
              </c:strCache>
            </c:strRef>
          </c:cat>
          <c:val>
            <c:numRef>
              <c:f>Sheet1!$B$3:$C$3</c:f>
              <c:numCache>
                <c:formatCode>0%</c:formatCode>
                <c:ptCount val="2"/>
                <c:pt idx="0">
                  <c:v>0.5</c:v>
                </c:pt>
                <c:pt idx="1">
                  <c:v>0.49</c:v>
                </c:pt>
              </c:numCache>
            </c:numRef>
          </c:val>
        </c:ser>
        <c:ser>
          <c:idx val="2"/>
          <c:order val="2"/>
          <c:tx>
            <c:strRef>
              <c:f>Sheet1!$A$4</c:f>
              <c:strCache>
                <c:ptCount val="1"/>
                <c:pt idx="0">
                  <c:v>Top 2 Box</c:v>
                </c:pt>
              </c:strCache>
            </c:strRef>
          </c:tx>
          <c:spPr>
            <a:noFill/>
          </c:spPr>
          <c:invertIfNegative val="0"/>
          <c:dLbls>
            <c:dLbl>
              <c:idx val="3"/>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b="1">
                      <a:latin typeface="Arial"/>
                      <a:cs typeface="Arial"/>
                    </a:defRPr>
                  </a:pPr>
                  <a:endParaRPr lang="en-US"/>
                </a:p>
              </c:txPr>
              <c:dLblPos val="inBase"/>
              <c:showLegendKey val="0"/>
              <c:showVal val="1"/>
              <c:showCatName val="0"/>
              <c:showSerName val="0"/>
              <c:showPercent val="0"/>
              <c:showBubbleSize val="0"/>
            </c:dLbl>
            <c:spPr>
              <a:noFill/>
              <a:ln>
                <a:noFill/>
              </a:ln>
              <a:effectLst/>
            </c:spPr>
            <c:txPr>
              <a:bodyPr/>
              <a:lstStyle/>
              <a:p>
                <a:pPr>
                  <a:defRPr b="1">
                    <a:latin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 Voters</c:v>
                </c:pt>
                <c:pt idx="1">
                  <c:v>2015 Voters</c:v>
                </c:pt>
              </c:strCache>
            </c:strRef>
          </c:cat>
          <c:val>
            <c:numRef>
              <c:f>Sheet1!$B$4:$C$4</c:f>
              <c:numCache>
                <c:formatCode>0%</c:formatCode>
                <c:ptCount val="2"/>
                <c:pt idx="0">
                  <c:v>0.85</c:v>
                </c:pt>
                <c:pt idx="1">
                  <c:v>0.8</c:v>
                </c:pt>
              </c:numCache>
            </c:numRef>
          </c:val>
          <c:extLst/>
        </c:ser>
        <c:dLbls>
          <c:showLegendKey val="0"/>
          <c:showVal val="0"/>
          <c:showCatName val="0"/>
          <c:showSerName val="0"/>
          <c:showPercent val="0"/>
          <c:showBubbleSize val="0"/>
        </c:dLbls>
        <c:gapWidth val="80"/>
        <c:overlap val="100"/>
        <c:axId val="517713576"/>
        <c:axId val="523092072"/>
      </c:barChart>
      <c:catAx>
        <c:axId val="517713576"/>
        <c:scaling>
          <c:orientation val="minMax"/>
        </c:scaling>
        <c:delete val="0"/>
        <c:axPos val="b"/>
        <c:numFmt formatCode="General" sourceLinked="0"/>
        <c:majorTickMark val="none"/>
        <c:minorTickMark val="none"/>
        <c:tickLblPos val="nextTo"/>
        <c:txPr>
          <a:bodyPr anchor="t"/>
          <a:lstStyle/>
          <a:p>
            <a:pPr>
              <a:defRPr sz="1000" b="1">
                <a:latin typeface="Arial"/>
                <a:cs typeface="Arial"/>
              </a:defRPr>
            </a:pPr>
            <a:endParaRPr lang="en-US"/>
          </a:p>
        </c:txPr>
        <c:crossAx val="523092072"/>
        <c:crosses val="autoZero"/>
        <c:auto val="1"/>
        <c:lblAlgn val="ctr"/>
        <c:lblOffset val="100"/>
        <c:noMultiLvlLbl val="0"/>
      </c:catAx>
      <c:valAx>
        <c:axId val="523092072"/>
        <c:scaling>
          <c:orientation val="minMax"/>
          <c:max val="1"/>
          <c:min val="0"/>
        </c:scaling>
        <c:delete val="1"/>
        <c:axPos val="l"/>
        <c:numFmt formatCode="0%" sourceLinked="1"/>
        <c:majorTickMark val="out"/>
        <c:minorTickMark val="none"/>
        <c:tickLblPos val="none"/>
        <c:crossAx val="517713576"/>
        <c:crosses val="autoZero"/>
        <c:crossBetween val="between"/>
        <c:majorUnit val="0.2"/>
        <c:minorUnit val="0.04"/>
      </c:valAx>
      <c:spPr>
        <a:ln>
          <a:noFill/>
        </a:ln>
      </c:spPr>
    </c:plotArea>
    <c:plotVisOnly val="1"/>
    <c:dispBlanksAs val="gap"/>
    <c:showDLblsOverMax val="0"/>
  </c:chart>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2015</c:v>
                </c:pt>
              </c:strCache>
            </c:strRef>
          </c:tx>
          <c:spPr>
            <a:solidFill>
              <a:srgbClr val="547690"/>
            </a:solidFill>
            <a:ln>
              <a:noFill/>
            </a:ln>
            <a:scene3d>
              <a:camera prst="orthographicFront"/>
              <a:lightRig rig="threePt" dir="tl"/>
            </a:scene3d>
            <a:sp3d/>
          </c:spPr>
          <c:invertIfNegative val="0"/>
          <c:cat>
            <c:strRef>
              <c:f>Sheet1!$A$2:$A$5</c:f>
              <c:strCache>
                <c:ptCount val="4"/>
                <c:pt idx="0">
                  <c:v>Strongly Agree w/ Smith</c:v>
                </c:pt>
                <c:pt idx="1">
                  <c:v>Somewhat Agree w/ Smith</c:v>
                </c:pt>
                <c:pt idx="2">
                  <c:v>Somewhat Agree w/ Jones</c:v>
                </c:pt>
                <c:pt idx="3">
                  <c:v>Strongly Agree w/ Jones</c:v>
                </c:pt>
              </c:strCache>
            </c:strRef>
          </c:cat>
          <c:val>
            <c:numRef>
              <c:f>Sheet1!$B$2:$B$5</c:f>
              <c:numCache>
                <c:formatCode>0%</c:formatCode>
                <c:ptCount val="4"/>
                <c:pt idx="0">
                  <c:v>0.2</c:v>
                </c:pt>
                <c:pt idx="1">
                  <c:v>0.34</c:v>
                </c:pt>
                <c:pt idx="2">
                  <c:v>0.32</c:v>
                </c:pt>
                <c:pt idx="3">
                  <c:v>0.14000000000000001</c:v>
                </c:pt>
              </c:numCache>
            </c:numRef>
          </c:val>
        </c:ser>
        <c:ser>
          <c:idx val="1"/>
          <c:order val="1"/>
          <c:tx>
            <c:strRef>
              <c:f>Sheet1!$C$1</c:f>
              <c:strCache>
                <c:ptCount val="1"/>
                <c:pt idx="0">
                  <c:v>2013</c:v>
                </c:pt>
              </c:strCache>
            </c:strRef>
          </c:tx>
          <c:spPr>
            <a:solidFill>
              <a:srgbClr val="C05E28"/>
            </a:solidFill>
            <a:ln>
              <a:noFill/>
            </a:ln>
            <a:effectLst/>
            <a:scene3d>
              <a:camera prst="orthographicFront"/>
              <a:lightRig rig="threePt" dir="tl"/>
            </a:scene3d>
            <a:sp3d>
              <a:bevelT w="0" h="25400"/>
              <a:bevelB w="0" h="0"/>
            </a:sp3d>
          </c:spPr>
          <c:invertIfNegative val="0"/>
          <c:cat>
            <c:strRef>
              <c:f>Sheet1!$A$2:$A$5</c:f>
              <c:strCache>
                <c:ptCount val="4"/>
                <c:pt idx="0">
                  <c:v>Strongly Agree w/ Smith</c:v>
                </c:pt>
                <c:pt idx="1">
                  <c:v>Somewhat Agree w/ Smith</c:v>
                </c:pt>
                <c:pt idx="2">
                  <c:v>Somewhat Agree w/ Jones</c:v>
                </c:pt>
                <c:pt idx="3">
                  <c:v>Strongly Agree w/ Jones</c:v>
                </c:pt>
              </c:strCache>
            </c:strRef>
          </c:cat>
          <c:val>
            <c:numRef>
              <c:f>Sheet1!$C$2:$C$5</c:f>
              <c:numCache>
                <c:formatCode>0%</c:formatCode>
                <c:ptCount val="4"/>
                <c:pt idx="0">
                  <c:v>0.2</c:v>
                </c:pt>
                <c:pt idx="1">
                  <c:v>0.32</c:v>
                </c:pt>
                <c:pt idx="2">
                  <c:v>0.3</c:v>
                </c:pt>
                <c:pt idx="3">
                  <c:v>0.18</c:v>
                </c:pt>
              </c:numCache>
            </c:numRef>
          </c:val>
        </c:ser>
        <c:dLbls>
          <c:showLegendKey val="0"/>
          <c:showVal val="0"/>
          <c:showCatName val="0"/>
          <c:showSerName val="0"/>
          <c:showPercent val="0"/>
          <c:showBubbleSize val="0"/>
        </c:dLbls>
        <c:gapWidth val="75"/>
        <c:overlap val="-25"/>
        <c:axId val="523095600"/>
        <c:axId val="523092464"/>
      </c:barChart>
      <c:catAx>
        <c:axId val="523095600"/>
        <c:scaling>
          <c:orientation val="minMax"/>
        </c:scaling>
        <c:delete val="0"/>
        <c:axPos val="b"/>
        <c:numFmt formatCode="General" sourceLinked="0"/>
        <c:majorTickMark val="none"/>
        <c:minorTickMark val="none"/>
        <c:tickLblPos val="nextTo"/>
        <c:txPr>
          <a:bodyPr/>
          <a:lstStyle/>
          <a:p>
            <a:pPr>
              <a:defRPr sz="1000">
                <a:latin typeface="Arial"/>
                <a:cs typeface="Arial"/>
              </a:defRPr>
            </a:pPr>
            <a:endParaRPr lang="en-US"/>
          </a:p>
        </c:txPr>
        <c:crossAx val="523092464"/>
        <c:crosses val="autoZero"/>
        <c:auto val="1"/>
        <c:lblAlgn val="ctr"/>
        <c:lblOffset val="100"/>
        <c:noMultiLvlLbl val="0"/>
      </c:catAx>
      <c:valAx>
        <c:axId val="523092464"/>
        <c:scaling>
          <c:orientation val="minMax"/>
        </c:scaling>
        <c:delete val="0"/>
        <c:axPos val="l"/>
        <c:majorGridlines/>
        <c:numFmt formatCode="0%" sourceLinked="1"/>
        <c:majorTickMark val="none"/>
        <c:minorTickMark val="none"/>
        <c:tickLblPos val="nextTo"/>
        <c:spPr>
          <a:ln w="12700">
            <a:noFill/>
          </a:ln>
        </c:spPr>
        <c:txPr>
          <a:bodyPr/>
          <a:lstStyle/>
          <a:p>
            <a:pPr>
              <a:defRPr sz="1400">
                <a:latin typeface="Arial"/>
                <a:cs typeface="Arial"/>
              </a:defRPr>
            </a:pPr>
            <a:endParaRPr lang="en-US"/>
          </a:p>
        </c:txPr>
        <c:crossAx val="523095600"/>
        <c:crosses val="autoZero"/>
        <c:crossBetween val="between"/>
      </c:valAx>
    </c:plotArea>
    <c:legend>
      <c:legendPos val="b"/>
      <c:legendEntry>
        <c:idx val="0"/>
        <c:txPr>
          <a:bodyPr/>
          <a:lstStyle/>
          <a:p>
            <a:pPr>
              <a:defRPr sz="1500">
                <a:latin typeface="Arial"/>
                <a:cs typeface="Arial"/>
              </a:defRPr>
            </a:pPr>
            <a:endParaRPr lang="en-US"/>
          </a:p>
        </c:txPr>
      </c:legendEntry>
      <c:legendEntry>
        <c:idx val="1"/>
        <c:txPr>
          <a:bodyPr/>
          <a:lstStyle/>
          <a:p>
            <a:pPr>
              <a:defRPr sz="1500">
                <a:latin typeface="Arial"/>
                <a:cs typeface="Arial"/>
              </a:defRPr>
            </a:pPr>
            <a:endParaRPr lang="en-US"/>
          </a:p>
        </c:txPr>
      </c:legendEntry>
      <c:layout>
        <c:manualLayout>
          <c:xMode val="edge"/>
          <c:yMode val="edge"/>
          <c:x val="0.80133335963433505"/>
          <c:y val="6.4814767559953607E-2"/>
          <c:w val="0.17893633690774099"/>
          <c:h val="0.16131622826171699"/>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35269352360098E-2"/>
          <c:y val="8.1519564927044194E-2"/>
          <c:w val="0.48995102868060297"/>
          <c:h val="0.75840526631703498"/>
        </c:manualLayout>
      </c:layout>
      <c:doughnutChart>
        <c:varyColors val="1"/>
        <c:ser>
          <c:idx val="0"/>
          <c:order val="0"/>
          <c:tx>
            <c:strRef>
              <c:f>Sheet1!$B$1</c:f>
              <c:strCache>
                <c:ptCount val="1"/>
                <c:pt idx="0">
                  <c:v>Total</c:v>
                </c:pt>
              </c:strCache>
            </c:strRef>
          </c:tx>
          <c:dPt>
            <c:idx val="0"/>
            <c:bubble3D val="0"/>
            <c:spPr>
              <a:solidFill>
                <a:srgbClr val="56768F"/>
              </a:solidFill>
            </c:spPr>
          </c:dPt>
          <c:dPt>
            <c:idx val="1"/>
            <c:bubble3D val="0"/>
            <c:spPr>
              <a:solidFill>
                <a:srgbClr val="56768F">
                  <a:alpha val="50000"/>
                </a:srgbClr>
              </a:solidFill>
            </c:spPr>
          </c:dPt>
          <c:dPt>
            <c:idx val="2"/>
            <c:bubble3D val="0"/>
            <c:spPr>
              <a:solidFill>
                <a:srgbClr val="CC7245">
                  <a:alpha val="50000"/>
                </a:srgbClr>
              </a:solidFill>
            </c:spPr>
          </c:dPt>
          <c:dPt>
            <c:idx val="3"/>
            <c:bubble3D val="0"/>
            <c:spPr>
              <a:solidFill>
                <a:srgbClr val="BE5E2C"/>
              </a:solidFill>
            </c:spPr>
          </c:dPt>
          <c:dPt>
            <c:idx val="4"/>
            <c:bubble3D val="0"/>
            <c:spPr>
              <a:solidFill>
                <a:sysClr val="window" lastClr="FFFFFF">
                  <a:lumMod val="75000"/>
                </a:sysClr>
              </a:solidFill>
            </c:spPr>
          </c:dPt>
          <c:dLbls>
            <c:dLbl>
              <c:idx val="3"/>
              <c:layout>
                <c:manualLayout>
                  <c:x val="-2.0017128830517001E-2"/>
                  <c:y val="0"/>
                </c:manualLayout>
              </c:layout>
              <c:tx>
                <c:rich>
                  <a:bodyPr/>
                  <a:lstStyle/>
                  <a:p>
                    <a:r>
                      <a:rPr lang="en-US" dirty="0">
                        <a:latin typeface="Arial"/>
                      </a:rPr>
                      <a:t>5%</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7.5064233114438897E-3"/>
                  <c:y val="-7.9447669790461799E-3"/>
                </c:manualLayout>
              </c:layout>
              <c:tx>
                <c:rich>
                  <a:bodyPr/>
                  <a:lstStyle/>
                  <a:p>
                    <a:r>
                      <a:rPr lang="en-US" dirty="0">
                        <a:latin typeface="Arial"/>
                      </a:rPr>
                      <a:t>23%</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Extremely beneficial</c:v>
                </c:pt>
                <c:pt idx="1">
                  <c:v>Somewhat beneficial</c:v>
                </c:pt>
                <c:pt idx="2">
                  <c:v>Not very beneficial</c:v>
                </c:pt>
                <c:pt idx="3">
                  <c:v>Not at all beneficial</c:v>
                </c:pt>
                <c:pt idx="4">
                  <c:v>Don’t know</c:v>
                </c:pt>
              </c:strCache>
            </c:strRef>
          </c:cat>
          <c:val>
            <c:numRef>
              <c:f>Sheet1!$B$2:$B$6</c:f>
              <c:numCache>
                <c:formatCode>0%</c:formatCode>
                <c:ptCount val="5"/>
                <c:pt idx="0">
                  <c:v>0.24</c:v>
                </c:pt>
                <c:pt idx="1">
                  <c:v>0.36</c:v>
                </c:pt>
                <c:pt idx="2">
                  <c:v>0.12</c:v>
                </c:pt>
                <c:pt idx="3">
                  <c:v>0.05</c:v>
                </c:pt>
                <c:pt idx="4">
                  <c:v>0.23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7443262965376105"/>
          <c:y val="0.56838583291654599"/>
          <c:w val="0.29182195867211602"/>
          <c:h val="0.36374834106071402"/>
        </c:manualLayout>
      </c:layout>
      <c:overlay val="0"/>
      <c:txPr>
        <a:bodyPr/>
        <a:lstStyle/>
        <a:p>
          <a:pPr>
            <a:defRPr sz="900">
              <a:latin typeface="Arial"/>
              <a:cs typeface="Arial"/>
            </a:defRPr>
          </a:pPr>
          <a:endParaRPr lang="en-US"/>
        </a:p>
      </c:txPr>
    </c:legend>
    <c:plotVisOnly val="1"/>
    <c:dispBlanksAs val="zero"/>
    <c:showDLblsOverMax val="0"/>
  </c:chart>
  <c:txPr>
    <a:bodyPr/>
    <a:lstStyle/>
    <a:p>
      <a:pPr>
        <a:defRPr sz="11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13531641878102"/>
          <c:y val="7.5657301374084801E-2"/>
          <c:w val="0.53951822688830597"/>
          <c:h val="0.70484076148394503"/>
        </c:manualLayout>
      </c:layout>
      <c:barChart>
        <c:barDir val="col"/>
        <c:grouping val="stacked"/>
        <c:varyColors val="0"/>
        <c:ser>
          <c:idx val="4"/>
          <c:order val="0"/>
          <c:tx>
            <c:strRef>
              <c:f>Sheet1!$A$6</c:f>
              <c:strCache>
                <c:ptCount val="1"/>
                <c:pt idx="0">
                  <c:v>Don’t know</c:v>
                </c:pt>
              </c:strCache>
            </c:strRef>
          </c:tx>
          <c:spPr>
            <a:solidFill>
              <a:sysClr val="window" lastClr="FFFFFF">
                <a:lumMod val="75000"/>
              </a:sysClr>
            </a:solidFill>
          </c:spPr>
          <c:invertIfNegative val="0"/>
          <c:dLbls>
            <c:dLbl>
              <c:idx val="0"/>
              <c:layout>
                <c:manualLayout>
                  <c:x val="0"/>
                  <c:y val="3.99800162879216E-3"/>
                </c:manualLayout>
              </c:layout>
              <c:tx>
                <c:rich>
                  <a:bodyPr/>
                  <a:lstStyle/>
                  <a:p>
                    <a:r>
                      <a:rPr lang="en-US" dirty="0">
                        <a:latin typeface="Arial"/>
                        <a:cs typeface="Arial"/>
                      </a:rPr>
                      <a:t>20%</a:t>
                    </a:r>
                    <a:endParaRPr lang="en-US" dirty="0">
                      <a:latin typeface="Arial"/>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9.0533933568147195E-17"/>
                  <c:y val="3.9980016287920099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107417128414504E-2"/>
                      <c:h val="5.1194568258322533E-2"/>
                    </c:manualLayout>
                  </c15:layout>
                </c:ext>
              </c:extLst>
            </c:dLbl>
            <c:spPr>
              <a:noFill/>
              <a:ln>
                <a:noFill/>
              </a:ln>
              <a:effectLst/>
            </c:spPr>
            <c:txPr>
              <a:bodyPr wrap="square" lIns="38100" tIns="19050" rIns="38100" bIns="19050" anchor="ctr">
                <a:spAutoFit/>
              </a:bodyPr>
              <a:lstStyle/>
              <a:p>
                <a:pPr>
                  <a:defRPr sz="800">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Sheet1!$B$6:$B$6</c:f>
              <c:numCache>
                <c:formatCode>0%</c:formatCode>
                <c:ptCount val="1"/>
                <c:pt idx="0">
                  <c:v>0.2</c:v>
                </c:pt>
              </c:numCache>
            </c:numRef>
          </c:val>
        </c:ser>
        <c:ser>
          <c:idx val="3"/>
          <c:order val="1"/>
          <c:tx>
            <c:strRef>
              <c:f>Sheet1!$A$5</c:f>
              <c:strCache>
                <c:ptCount val="1"/>
                <c:pt idx="0">
                  <c:v>Not at all important (1/2)</c:v>
                </c:pt>
              </c:strCache>
            </c:strRef>
          </c:tx>
          <c:spPr>
            <a:solidFill>
              <a:srgbClr val="BE5E2C"/>
            </a:solidFill>
          </c:spPr>
          <c:invertIfNegative val="0"/>
          <c:dLbls>
            <c:dLbl>
              <c:idx val="0"/>
              <c:layout>
                <c:manualLayout>
                  <c:x val="0"/>
                  <c:y val="-7.99600325758432E-3"/>
                </c:manualLayout>
              </c:layout>
              <c:tx>
                <c:rich>
                  <a:bodyPr/>
                  <a:lstStyle/>
                  <a:p>
                    <a:r>
                      <a:rPr lang="en-US" dirty="0">
                        <a:latin typeface="Arial"/>
                        <a:cs typeface="Arial"/>
                      </a:rPr>
                      <a:t>7%</a:t>
                    </a:r>
                    <a:endParaRPr lang="en-US" dirty="0">
                      <a:latin typeface="Arial"/>
                    </a:endParaRPr>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9.0533933568147195E-17"/>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Sheet1!$B$5:$B$5</c:f>
              <c:numCache>
                <c:formatCode>0%</c:formatCode>
                <c:ptCount val="1"/>
                <c:pt idx="0">
                  <c:v>7.0000000000000007E-2</c:v>
                </c:pt>
              </c:numCache>
            </c:numRef>
          </c:val>
        </c:ser>
        <c:ser>
          <c:idx val="2"/>
          <c:order val="2"/>
          <c:tx>
            <c:strRef>
              <c:f>Sheet1!$A$4</c:f>
              <c:strCache>
                <c:ptCount val="1"/>
                <c:pt idx="0">
                  <c:v>Middle 3</c:v>
                </c:pt>
              </c:strCache>
            </c:strRef>
          </c:tx>
          <c:spPr>
            <a:solidFill>
              <a:srgbClr val="BE5E2C">
                <a:alpha val="50000"/>
              </a:srgbClr>
            </a:solidFill>
          </c:spPr>
          <c:invertIfNegative val="0"/>
          <c:dLbls>
            <c:dLbl>
              <c:idx val="0"/>
              <c:layout>
                <c:manualLayout>
                  <c:x val="0"/>
                  <c:y val="-7.99600325758432E-3"/>
                </c:manualLayout>
              </c:layout>
              <c:tx>
                <c:rich>
                  <a:bodyPr/>
                  <a:lstStyle/>
                  <a:p>
                    <a:r>
                      <a:rPr lang="en-US" dirty="0">
                        <a:latin typeface="Arial"/>
                        <a:cs typeface="Arial"/>
                      </a:rPr>
                      <a:t>28%</a:t>
                    </a:r>
                    <a:endParaRPr lang="en-US" dirty="0">
                      <a:latin typeface="Arial"/>
                    </a:endParaRP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Sheet1!$B$4:$B$4</c:f>
              <c:numCache>
                <c:formatCode>0%</c:formatCode>
                <c:ptCount val="1"/>
                <c:pt idx="0">
                  <c:v>0.28000000000000003</c:v>
                </c:pt>
              </c:numCache>
            </c:numRef>
          </c:val>
        </c:ser>
        <c:ser>
          <c:idx val="1"/>
          <c:order val="3"/>
          <c:tx>
            <c:strRef>
              <c:f>Sheet1!$A$3</c:f>
              <c:strCache>
                <c:ptCount val="1"/>
                <c:pt idx="0">
                  <c:v>Rated 6</c:v>
                </c:pt>
              </c:strCache>
            </c:strRef>
          </c:tx>
          <c:spPr>
            <a:solidFill>
              <a:srgbClr val="56768F">
                <a:alpha val="50000"/>
              </a:srgbClr>
            </a:solidFill>
          </c:spPr>
          <c:invertIfNegative val="0"/>
          <c:dLbls>
            <c:spPr>
              <a:noFill/>
              <a:ln>
                <a:noFill/>
              </a:ln>
              <a:effectLst/>
            </c:spPr>
            <c:txPr>
              <a:bodyPr/>
              <a:lstStyle/>
              <a:p>
                <a:pPr>
                  <a:defRPr>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Sheet1!$B$3:$B$3</c:f>
              <c:numCache>
                <c:formatCode>0%</c:formatCode>
                <c:ptCount val="1"/>
                <c:pt idx="0">
                  <c:v>0.16</c:v>
                </c:pt>
              </c:numCache>
            </c:numRef>
          </c:val>
        </c:ser>
        <c:ser>
          <c:idx val="0"/>
          <c:order val="4"/>
          <c:tx>
            <c:strRef>
              <c:f>Sheet1!$A$2</c:f>
              <c:strCache>
                <c:ptCount val="1"/>
                <c:pt idx="0">
                  <c:v>Extremely important</c:v>
                </c:pt>
              </c:strCache>
            </c:strRef>
          </c:tx>
          <c:spPr>
            <a:solidFill>
              <a:srgbClr val="56768F"/>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noFill/>
              <a:ln>
                <a:noFill/>
              </a:ln>
              <a:effectLst/>
            </c:spPr>
            <c:txPr>
              <a:bodyPr/>
              <a:lstStyle/>
              <a:p>
                <a:pPr>
                  <a:defRPr>
                    <a:latin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Sheet1!$B$1:$B$1</c:f>
              <c:strCache>
                <c:ptCount val="1"/>
                <c:pt idx="0">
                  <c:v>2015</c:v>
                </c:pt>
              </c:strCache>
            </c:strRef>
          </c:cat>
          <c:val>
            <c:numRef>
              <c:f>Sheet1!$B$2:$B$2</c:f>
              <c:numCache>
                <c:formatCode>0%</c:formatCode>
                <c:ptCount val="1"/>
                <c:pt idx="0">
                  <c:v>0.28999999999999998</c:v>
                </c:pt>
              </c:numCache>
            </c:numRef>
          </c:val>
        </c:ser>
        <c:dLbls>
          <c:dLblPos val="ctr"/>
          <c:showLegendKey val="0"/>
          <c:showVal val="1"/>
          <c:showCatName val="0"/>
          <c:showSerName val="0"/>
          <c:showPercent val="0"/>
          <c:showBubbleSize val="0"/>
        </c:dLbls>
        <c:gapWidth val="120"/>
        <c:overlap val="100"/>
        <c:axId val="523094424"/>
        <c:axId val="771851880"/>
      </c:barChart>
      <c:catAx>
        <c:axId val="523094424"/>
        <c:scaling>
          <c:orientation val="minMax"/>
        </c:scaling>
        <c:delete val="0"/>
        <c:axPos val="b"/>
        <c:numFmt formatCode="General" sourceLinked="1"/>
        <c:majorTickMark val="none"/>
        <c:minorTickMark val="none"/>
        <c:tickLblPos val="nextTo"/>
        <c:txPr>
          <a:bodyPr/>
          <a:lstStyle/>
          <a:p>
            <a:pPr>
              <a:defRPr b="1"/>
            </a:pPr>
            <a:endParaRPr lang="en-US"/>
          </a:p>
        </c:txPr>
        <c:crossAx val="771851880"/>
        <c:crosses val="autoZero"/>
        <c:auto val="1"/>
        <c:lblAlgn val="ctr"/>
        <c:lblOffset val="100"/>
        <c:noMultiLvlLbl val="0"/>
      </c:catAx>
      <c:valAx>
        <c:axId val="771851880"/>
        <c:scaling>
          <c:orientation val="minMax"/>
          <c:max val="1"/>
        </c:scaling>
        <c:delete val="1"/>
        <c:axPos val="l"/>
        <c:numFmt formatCode="0%" sourceLinked="1"/>
        <c:majorTickMark val="out"/>
        <c:minorTickMark val="none"/>
        <c:tickLblPos val="nextTo"/>
        <c:crossAx val="523094424"/>
        <c:crosses val="autoZero"/>
        <c:crossBetween val="between"/>
      </c:valAx>
    </c:plotArea>
    <c:legend>
      <c:legendPos val="r"/>
      <c:layout>
        <c:manualLayout>
          <c:xMode val="edge"/>
          <c:yMode val="edge"/>
          <c:x val="2.5337846263116599E-2"/>
          <c:y val="0.14172380608495799"/>
          <c:w val="0.47100163299426501"/>
          <c:h val="0.67518408908680905"/>
        </c:manualLayout>
      </c:layout>
      <c:overlay val="0"/>
      <c:txPr>
        <a:bodyPr/>
        <a:lstStyle/>
        <a:p>
          <a:pPr>
            <a:defRPr sz="900">
              <a:latin typeface="Arial"/>
              <a:cs typeface="Arial"/>
            </a:defRPr>
          </a:pPr>
          <a:endParaRPr lang="en-US"/>
        </a:p>
      </c:txPr>
    </c:legend>
    <c:plotVisOnly val="1"/>
    <c:dispBlanksAs val="zero"/>
    <c:showDLblsOverMax val="0"/>
  </c:chart>
  <c:txPr>
    <a:bodyPr/>
    <a:lstStyle/>
    <a:p>
      <a:pPr>
        <a:defRPr sz="11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527415832691"/>
          <c:y val="6.2638886148780104E-2"/>
          <c:w val="0.41521630859998598"/>
          <c:h val="0.87472222770244001"/>
        </c:manualLayout>
      </c:layout>
      <c:doughnutChart>
        <c:varyColors val="1"/>
        <c:ser>
          <c:idx val="0"/>
          <c:order val="0"/>
          <c:tx>
            <c:strRef>
              <c:f>Sheet1!$C$1</c:f>
              <c:strCache>
                <c:ptCount val="1"/>
                <c:pt idx="0">
                  <c:v>Private</c:v>
                </c:pt>
              </c:strCache>
            </c:strRef>
          </c:tx>
          <c:spPr>
            <a:solidFill>
              <a:srgbClr val="C05E28"/>
            </a:solidFill>
          </c:spPr>
          <c:dPt>
            <c:idx val="0"/>
            <c:bubble3D val="0"/>
            <c:spPr>
              <a:solidFill>
                <a:srgbClr val="547690"/>
              </a:solidFill>
            </c:spPr>
          </c:dPt>
          <c:dPt>
            <c:idx val="2"/>
            <c:bubble3D val="0"/>
            <c:spPr>
              <a:solidFill>
                <a:sysClr val="windowText" lastClr="000000">
                  <a:lumMod val="50000"/>
                  <a:lumOff val="50000"/>
                </a:sysClr>
              </a:solidFill>
            </c:spPr>
          </c:dPt>
          <c:dLbls>
            <c:dLbl>
              <c:idx val="1"/>
              <c:spPr>
                <a:noFill/>
                <a:ln>
                  <a:noFill/>
                </a:ln>
                <a:effectLst/>
              </c:spPr>
              <c:txPr>
                <a:bodyPr wrap="square" lIns="38100" tIns="19050" rIns="38100" bIns="19050" anchor="ctr">
                  <a:spAutoFit/>
                </a:bodyPr>
                <a:lstStyle/>
                <a:p>
                  <a:pPr>
                    <a:defRPr sz="1300" b="1">
                      <a:solidFill>
                        <a:srgbClr val="FFFFFF"/>
                      </a:solidFill>
                      <a:latin typeface="Arial"/>
                      <a:cs typeface="Arial"/>
                    </a:defRPr>
                  </a:pPr>
                  <a:endParaRPr lang="en-US"/>
                </a:p>
              </c:txPr>
              <c:showLegendKey val="0"/>
              <c:showVal val="1"/>
              <c:showCatName val="0"/>
              <c:showSerName val="0"/>
              <c:showPercent val="0"/>
              <c:showBubbleSize val="0"/>
            </c:dLbl>
            <c:spPr>
              <a:noFill/>
              <a:ln>
                <a:noFill/>
              </a:ln>
              <a:effectLst/>
            </c:spPr>
            <c:txPr>
              <a:bodyPr/>
              <a:lstStyle/>
              <a:p>
                <a:pPr>
                  <a:defRPr sz="1300" b="1">
                    <a:solidFill>
                      <a:srgbClr val="FFFFFF"/>
                    </a:solidFill>
                    <a:latin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Solution</c:v>
                </c:pt>
                <c:pt idx="1">
                  <c:v>Problem</c:v>
                </c:pt>
                <c:pt idx="2">
                  <c:v>Don’t know</c:v>
                </c:pt>
              </c:strCache>
            </c:strRef>
          </c:cat>
          <c:val>
            <c:numRef>
              <c:f>Sheet1!$C$2:$C$4</c:f>
              <c:numCache>
                <c:formatCode>0%</c:formatCode>
                <c:ptCount val="3"/>
                <c:pt idx="0">
                  <c:v>0.43</c:v>
                </c:pt>
                <c:pt idx="1">
                  <c:v>0.22</c:v>
                </c:pt>
                <c:pt idx="2">
                  <c:v>0.36</c:v>
                </c:pt>
              </c:numCache>
            </c:numRef>
          </c:val>
        </c:ser>
        <c:dLbls>
          <c:showLegendKey val="0"/>
          <c:showVal val="0"/>
          <c:showCatName val="0"/>
          <c:showSerName val="0"/>
          <c:showPercent val="0"/>
          <c:showBubbleSize val="0"/>
          <c:showLeaderLines val="1"/>
        </c:dLbls>
        <c:firstSliceAng val="26"/>
        <c:holeSize val="50"/>
      </c:doughnutChart>
    </c:plotArea>
    <c:plotVisOnly val="1"/>
    <c:dispBlanksAs val="zero"/>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61985194897"/>
          <c:y val="6.2499887904641803E-2"/>
          <c:w val="0.41264520962544499"/>
          <c:h val="0.86930577999537295"/>
        </c:manualLayout>
      </c:layout>
      <c:doughnutChart>
        <c:varyColors val="1"/>
        <c:ser>
          <c:idx val="0"/>
          <c:order val="0"/>
          <c:tx>
            <c:strRef>
              <c:f>Sheet1!$B$1</c:f>
              <c:strCache>
                <c:ptCount val="1"/>
                <c:pt idx="0">
                  <c:v>Charter</c:v>
                </c:pt>
              </c:strCache>
            </c:strRef>
          </c:tx>
          <c:dPt>
            <c:idx val="0"/>
            <c:bubble3D val="0"/>
            <c:spPr>
              <a:solidFill>
                <a:srgbClr val="547690"/>
              </a:solidFill>
            </c:spPr>
          </c:dPt>
          <c:dPt>
            <c:idx val="1"/>
            <c:bubble3D val="0"/>
            <c:spPr>
              <a:solidFill>
                <a:srgbClr val="C05E28"/>
              </a:solidFill>
            </c:spPr>
          </c:dPt>
          <c:dPt>
            <c:idx val="2"/>
            <c:bubble3D val="0"/>
            <c:spPr>
              <a:solidFill>
                <a:sysClr val="windowText" lastClr="000000">
                  <a:lumMod val="50000"/>
                  <a:lumOff val="50000"/>
                </a:sysClr>
              </a:solidFill>
            </c:spPr>
          </c:dPt>
          <c:dLbls>
            <c:spPr>
              <a:noFill/>
              <a:ln>
                <a:noFill/>
              </a:ln>
              <a:effectLst/>
            </c:spPr>
            <c:txPr>
              <a:bodyPr/>
              <a:lstStyle/>
              <a:p>
                <a:pPr>
                  <a:defRPr sz="1300" b="1">
                    <a:solidFill>
                      <a:schemeClr val="bg1"/>
                    </a:solidFill>
                    <a:latin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Solution</c:v>
                </c:pt>
                <c:pt idx="1">
                  <c:v>Problem</c:v>
                </c:pt>
                <c:pt idx="2">
                  <c:v>Don’t know</c:v>
                </c:pt>
              </c:strCache>
            </c:strRef>
          </c:cat>
          <c:val>
            <c:numRef>
              <c:f>Sheet1!$B$2:$B$4</c:f>
              <c:numCache>
                <c:formatCode>0%</c:formatCode>
                <c:ptCount val="3"/>
                <c:pt idx="0">
                  <c:v>0.43</c:v>
                </c:pt>
                <c:pt idx="1">
                  <c:v>0.18</c:v>
                </c:pt>
                <c:pt idx="2">
                  <c:v>0.39</c:v>
                </c:pt>
              </c:numCache>
            </c:numRef>
          </c:val>
        </c:ser>
        <c:dLbls>
          <c:showLegendKey val="0"/>
          <c:showVal val="0"/>
          <c:showCatName val="0"/>
          <c:showSerName val="0"/>
          <c:showPercent val="0"/>
          <c:showBubbleSize val="0"/>
          <c:showLeaderLines val="1"/>
        </c:dLbls>
        <c:firstSliceAng val="26"/>
        <c:holeSize val="50"/>
      </c:doughnutChart>
    </c:plotArea>
    <c:legend>
      <c:legendPos val="r"/>
      <c:legendEntry>
        <c:idx val="0"/>
        <c:txPr>
          <a:bodyPr/>
          <a:lstStyle/>
          <a:p>
            <a:pPr>
              <a:defRPr sz="1000">
                <a:latin typeface="Arial"/>
                <a:cs typeface="Arial"/>
              </a:defRPr>
            </a:pPr>
            <a:endParaRPr lang="en-US"/>
          </a:p>
        </c:txPr>
      </c:legendEntry>
      <c:legendEntry>
        <c:idx val="1"/>
        <c:txPr>
          <a:bodyPr/>
          <a:lstStyle/>
          <a:p>
            <a:pPr algn="ctr">
              <a:defRPr sz="1000">
                <a:latin typeface="Arial"/>
                <a:cs typeface="Arial"/>
              </a:defRPr>
            </a:pPr>
            <a:endParaRPr lang="en-US"/>
          </a:p>
        </c:txPr>
      </c:legendEntry>
      <c:legendEntry>
        <c:idx val="2"/>
        <c:txPr>
          <a:bodyPr/>
          <a:lstStyle/>
          <a:p>
            <a:pPr algn="ctr">
              <a:defRPr sz="1000">
                <a:latin typeface="Arial"/>
                <a:cs typeface="Arial"/>
              </a:defRPr>
            </a:pPr>
            <a:endParaRPr lang="en-US"/>
          </a:p>
        </c:txPr>
      </c:legendEntry>
      <c:layout>
        <c:manualLayout>
          <c:xMode val="edge"/>
          <c:yMode val="edge"/>
          <c:x val="0.74118206701033096"/>
          <c:y val="0.32782601365590502"/>
          <c:w val="0.24259957687543399"/>
          <c:h val="0.34434752430675702"/>
        </c:manualLayout>
      </c:layout>
      <c:overlay val="0"/>
    </c:legend>
    <c:plotVisOnly val="1"/>
    <c:dispBlanksAs val="zero"/>
    <c:showDLblsOverMax val="0"/>
  </c:chart>
  <c:txPr>
    <a:bodyPr/>
    <a:lstStyle/>
    <a:p>
      <a:pPr>
        <a:defRPr sz="12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047277571531703E-2"/>
          <c:y val="0.107793691736809"/>
          <c:w val="0.92844162042158696"/>
          <c:h val="0.79684089057833296"/>
        </c:manualLayout>
      </c:layout>
      <c:barChart>
        <c:barDir val="bar"/>
        <c:grouping val="clustered"/>
        <c:varyColors val="0"/>
        <c:ser>
          <c:idx val="0"/>
          <c:order val="0"/>
          <c:tx>
            <c:strRef>
              <c:f>Sheet1!$B$1</c:f>
              <c:strCache>
                <c:ptCount val="1"/>
                <c:pt idx="0">
                  <c:v>2015</c:v>
                </c:pt>
              </c:strCache>
            </c:strRef>
          </c:tx>
          <c:spPr>
            <a:solidFill>
              <a:srgbClr val="C05E28"/>
            </a:solidFill>
          </c:spPr>
          <c:invertIfNegative val="0"/>
          <c:dLbls>
            <c:dLbl>
              <c:idx val="2"/>
              <c:tx>
                <c:rich>
                  <a:bodyPr/>
                  <a:lstStyle/>
                  <a:p>
                    <a:pPr>
                      <a:defRPr sz="1400" b="1">
                        <a:solidFill>
                          <a:schemeClr val="tx1"/>
                        </a:solidFill>
                        <a:latin typeface="Arial"/>
                        <a:cs typeface="Arial"/>
                      </a:defRPr>
                    </a:pPr>
                    <a:r>
                      <a:rPr lang="en-US" b="0" dirty="0"/>
                      <a:t>8</a:t>
                    </a:r>
                    <a:r>
                      <a:rPr lang="en-US" b="0" dirty="0" smtClean="0"/>
                      <a:t>0</a:t>
                    </a:r>
                    <a:r>
                      <a:rPr lang="en-US" b="0" dirty="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3"/>
              <c:tx>
                <c:rich>
                  <a:bodyPr/>
                  <a:lstStyle/>
                  <a:p>
                    <a:pPr>
                      <a:defRPr sz="1400" b="1">
                        <a:solidFill>
                          <a:schemeClr val="tx1"/>
                        </a:solidFill>
                        <a:latin typeface="Arial"/>
                        <a:cs typeface="Arial"/>
                      </a:defRPr>
                    </a:pPr>
                    <a:r>
                      <a:rPr lang="en-US" b="0" dirty="0"/>
                      <a:t>41%</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chemeClr val="tx1"/>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Charter schools are providing important options for children  who are not being served well by our local public schools.</c:v>
                </c:pt>
                <c:pt idx="1">
                  <c:v>Charter schools that have lower teacher, curriculum and testing standards are unlikely to help struggling students achieve.</c:v>
                </c:pt>
                <c:pt idx="2">
                  <c:v>State policy and funding decisions are putting greater burdens on our local schools and giving them fewer resources to educate our students.</c:v>
                </c:pt>
              </c:strCache>
            </c:strRef>
          </c:cat>
          <c:val>
            <c:numRef>
              <c:f>Sheet1!$B$2:$B$4</c:f>
              <c:numCache>
                <c:formatCode>0%</c:formatCode>
                <c:ptCount val="3"/>
                <c:pt idx="0">
                  <c:v>0.6</c:v>
                </c:pt>
                <c:pt idx="1">
                  <c:v>0.5</c:v>
                </c:pt>
                <c:pt idx="2">
                  <c:v>0.8</c:v>
                </c:pt>
              </c:numCache>
            </c:numRef>
          </c:val>
        </c:ser>
        <c:dLbls>
          <c:showLegendKey val="0"/>
          <c:showVal val="0"/>
          <c:showCatName val="0"/>
          <c:showSerName val="0"/>
          <c:showPercent val="0"/>
          <c:showBubbleSize val="0"/>
        </c:dLbls>
        <c:gapWidth val="60"/>
        <c:axId val="771853056"/>
        <c:axId val="771850704"/>
      </c:barChart>
      <c:catAx>
        <c:axId val="771853056"/>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one"/>
        <c:crossAx val="771850704"/>
        <c:crosses val="autoZero"/>
        <c:auto val="1"/>
        <c:lblAlgn val="ctr"/>
        <c:lblOffset val="100"/>
        <c:noMultiLvlLbl val="0"/>
      </c:catAx>
      <c:valAx>
        <c:axId val="771850704"/>
        <c:scaling>
          <c:orientation val="minMax"/>
          <c:max val="2"/>
          <c:min val="0"/>
        </c:scaling>
        <c:delete val="1"/>
        <c:axPos val="b"/>
        <c:numFmt formatCode="0%" sourceLinked="1"/>
        <c:majorTickMark val="out"/>
        <c:minorTickMark val="none"/>
        <c:tickLblPos val="none"/>
        <c:crossAx val="771853056"/>
        <c:crosses val="max"/>
        <c:crossBetween val="between"/>
        <c:majorUnit val="0.2"/>
        <c:minorUnit val="0.04"/>
      </c:valAx>
      <c:spPr>
        <a:noFill/>
        <a:ln w="25400">
          <a:noFill/>
        </a:ln>
      </c:spPr>
    </c:plotArea>
    <c:legend>
      <c:legendPos val="r"/>
      <c:layout>
        <c:manualLayout>
          <c:xMode val="edge"/>
          <c:yMode val="edge"/>
          <c:x val="0.70518809890218503"/>
          <c:y val="3.9039279572812002E-2"/>
          <c:w val="0.23875557028776201"/>
          <c:h val="4.3246221377500199E-2"/>
        </c:manualLayout>
      </c:layout>
      <c:overlay val="1"/>
      <c:txPr>
        <a:bodyPr/>
        <a:lstStyle/>
        <a:p>
          <a:pPr>
            <a:defRPr sz="1000" b="1">
              <a:latin typeface="Arial"/>
              <a:cs typeface="Arial"/>
            </a:defRPr>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100436508057E-2"/>
          <c:y val="0.10182065274499"/>
          <c:w val="0.92066616672915902"/>
          <c:h val="0.85919496626303704"/>
        </c:manualLayout>
      </c:layout>
      <c:barChart>
        <c:barDir val="bar"/>
        <c:grouping val="clustered"/>
        <c:varyColors val="0"/>
        <c:ser>
          <c:idx val="0"/>
          <c:order val="0"/>
          <c:tx>
            <c:strRef>
              <c:f>Sheet1!$B$1</c:f>
              <c:strCache>
                <c:ptCount val="1"/>
                <c:pt idx="0">
                  <c:v>Important</c:v>
                </c:pt>
              </c:strCache>
            </c:strRef>
          </c:tx>
          <c:spPr>
            <a:solidFill>
              <a:srgbClr val="C05E28"/>
            </a:solidFill>
          </c:spPr>
          <c:invertIfNegative val="0"/>
          <c:dLbls>
            <c:spPr>
              <a:noFill/>
              <a:ln>
                <a:noFill/>
              </a:ln>
              <a:effectLst/>
            </c:spPr>
            <c:txPr>
              <a:bodyPr/>
              <a:lstStyle/>
              <a:p>
                <a:pPr>
                  <a:defRPr sz="1400" b="1">
                    <a:solidFill>
                      <a:srgbClr val="000000"/>
                    </a:solidFill>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State laws, policies and regulations should require the same measures and level of accountability for student performance from every charter or private school that receives taxpayer funds. </c:v>
                </c:pt>
                <c:pt idx="1">
                  <c:v>Charter schools need the same accountability for curriculum, teacher quality and student performance as traditional public schools.</c:v>
                </c:pt>
                <c:pt idx="2">
                  <c:v>Private schools that receive public funds should not be allowed to deny a student enrollment based upon religious affiliation.</c:v>
                </c:pt>
              </c:strCache>
            </c:strRef>
          </c:cat>
          <c:val>
            <c:numRef>
              <c:f>Sheet1!$B$2:$B$4</c:f>
              <c:numCache>
                <c:formatCode>0%</c:formatCode>
                <c:ptCount val="3"/>
                <c:pt idx="0">
                  <c:v>0.71</c:v>
                </c:pt>
                <c:pt idx="1">
                  <c:v>0.7</c:v>
                </c:pt>
                <c:pt idx="2">
                  <c:v>0.67</c:v>
                </c:pt>
              </c:numCache>
            </c:numRef>
          </c:val>
        </c:ser>
        <c:dLbls>
          <c:showLegendKey val="0"/>
          <c:showVal val="0"/>
          <c:showCatName val="0"/>
          <c:showSerName val="0"/>
          <c:showPercent val="0"/>
          <c:showBubbleSize val="0"/>
        </c:dLbls>
        <c:gapWidth val="120"/>
        <c:axId val="523102240"/>
        <c:axId val="523100280"/>
      </c:barChart>
      <c:catAx>
        <c:axId val="523102240"/>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one"/>
        <c:crossAx val="523100280"/>
        <c:crosses val="autoZero"/>
        <c:auto val="1"/>
        <c:lblAlgn val="ctr"/>
        <c:lblOffset val="100"/>
        <c:noMultiLvlLbl val="0"/>
      </c:catAx>
      <c:valAx>
        <c:axId val="523100280"/>
        <c:scaling>
          <c:orientation val="minMax"/>
          <c:max val="2"/>
          <c:min val="0"/>
        </c:scaling>
        <c:delete val="1"/>
        <c:axPos val="b"/>
        <c:numFmt formatCode="0%" sourceLinked="1"/>
        <c:majorTickMark val="out"/>
        <c:minorTickMark val="none"/>
        <c:tickLblPos val="none"/>
        <c:crossAx val="523102240"/>
        <c:crosses val="max"/>
        <c:crossBetween val="between"/>
        <c:majorUnit val="0.2"/>
        <c:minorUnit val="0.04"/>
      </c:valAx>
    </c:plotArea>
    <c:plotVisOnly val="1"/>
    <c:dispBlanksAs val="gap"/>
    <c:showDLblsOverMax val="0"/>
  </c:chart>
  <c:txPr>
    <a:bodyPr/>
    <a:lstStyle/>
    <a:p>
      <a:pPr>
        <a:defRPr sz="9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0424813555499"/>
          <c:y val="3.4988135430816303E-2"/>
          <c:w val="0.56011245161299805"/>
          <c:h val="0.90288683850094997"/>
        </c:manualLayout>
      </c:layout>
      <c:barChart>
        <c:barDir val="bar"/>
        <c:grouping val="clustered"/>
        <c:varyColors val="0"/>
        <c:ser>
          <c:idx val="0"/>
          <c:order val="0"/>
          <c:tx>
            <c:strRef>
              <c:f>Sheet1!$B$1</c:f>
              <c:strCache>
                <c:ptCount val="1"/>
                <c:pt idx="0">
                  <c:v>2015</c:v>
                </c:pt>
              </c:strCache>
            </c:strRef>
          </c:tx>
          <c:spPr>
            <a:solidFill>
              <a:srgbClr val="BE5E2C"/>
            </a:solidFill>
          </c:spPr>
          <c:invertIfNegative val="0"/>
          <c:dLbls>
            <c:numFmt formatCode="0&quot;%&quot;;0&quot;%&quot;" sourceLinked="0"/>
            <c:spPr>
              <a:noFill/>
              <a:ln>
                <a:noFill/>
              </a:ln>
              <a:effectLst/>
            </c:spPr>
            <c:txPr>
              <a:bodyPr/>
              <a:lstStyle/>
              <a:p>
                <a:pPr>
                  <a:defRPr sz="9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Underpaid teachers</c:v>
                </c:pt>
                <c:pt idx="1">
                  <c:v>Inadequate funding</c:v>
                </c:pt>
                <c:pt idx="2">
                  <c:v>Class sizes that are too large</c:v>
                </c:pt>
                <c:pt idx="3">
                  <c:v>Curriculum quality</c:v>
                </c:pt>
                <c:pt idx="4">
                  <c:v>Ensuring students are college ready</c:v>
                </c:pt>
                <c:pt idx="5">
                  <c:v>Student discipline</c:v>
                </c:pt>
                <c:pt idx="6">
                  <c:v>Not enough support staff in classrooms</c:v>
                </c:pt>
                <c:pt idx="7">
                  <c:v>Not enough invest. in teachers’ prof. growth and dev.</c:v>
                </c:pt>
                <c:pt idx="8">
                  <c:v>Ensuring students are career ready</c:v>
                </c:pt>
                <c:pt idx="9">
                  <c:v>Lack of learning materials</c:v>
                </c:pt>
                <c:pt idx="10">
                  <c:v>Budget process</c:v>
                </c:pt>
                <c:pt idx="11">
                  <c:v>Not enough attention to the average child</c:v>
                </c:pt>
                <c:pt idx="12">
                  <c:v>Poor performing teachers</c:v>
                </c:pt>
                <c:pt idx="13">
                  <c:v>Not enough school support staff (counselors, nurses, etc.)</c:v>
                </c:pt>
                <c:pt idx="14">
                  <c:v>Not enough school accountability for student performance</c:v>
                </c:pt>
                <c:pt idx="15">
                  <c:v>Communication with teachers and parents</c:v>
                </c:pt>
                <c:pt idx="16">
                  <c:v>Low graduation rates</c:v>
                </c:pt>
                <c:pt idx="17">
                  <c:v>Not enough attention to gifted and talented children</c:v>
                </c:pt>
                <c:pt idx="18">
                  <c:v>Not enough attention to children with special needs</c:v>
                </c:pt>
                <c:pt idx="19">
                  <c:v>Lack of access to high-quality pre-K and early childhood educ.</c:v>
                </c:pt>
                <c:pt idx="20">
                  <c:v>Safety (not safe enough for students)</c:v>
                </c:pt>
                <c:pt idx="21">
                  <c:v>Overpaid teachers</c:v>
                </c:pt>
                <c:pt idx="22">
                  <c:v>Other</c:v>
                </c:pt>
                <c:pt idx="23">
                  <c:v>Don't know</c:v>
                </c:pt>
              </c:strCache>
            </c:strRef>
          </c:cat>
          <c:val>
            <c:numRef>
              <c:f>Sheet1!$B$2:$B$25</c:f>
              <c:numCache>
                <c:formatCode>General</c:formatCode>
                <c:ptCount val="24"/>
                <c:pt idx="0">
                  <c:v>62</c:v>
                </c:pt>
                <c:pt idx="1">
                  <c:v>50</c:v>
                </c:pt>
                <c:pt idx="2">
                  <c:v>44</c:v>
                </c:pt>
                <c:pt idx="3">
                  <c:v>40</c:v>
                </c:pt>
                <c:pt idx="4">
                  <c:v>38</c:v>
                </c:pt>
                <c:pt idx="5">
                  <c:v>36</c:v>
                </c:pt>
                <c:pt idx="6">
                  <c:v>35</c:v>
                </c:pt>
                <c:pt idx="7">
                  <c:v>35</c:v>
                </c:pt>
                <c:pt idx="8">
                  <c:v>34</c:v>
                </c:pt>
                <c:pt idx="9">
                  <c:v>34</c:v>
                </c:pt>
                <c:pt idx="10">
                  <c:v>34</c:v>
                </c:pt>
                <c:pt idx="11">
                  <c:v>30</c:v>
                </c:pt>
                <c:pt idx="12">
                  <c:v>27</c:v>
                </c:pt>
                <c:pt idx="13">
                  <c:v>25</c:v>
                </c:pt>
                <c:pt idx="14">
                  <c:v>25</c:v>
                </c:pt>
                <c:pt idx="15">
                  <c:v>23</c:v>
                </c:pt>
                <c:pt idx="16">
                  <c:v>22</c:v>
                </c:pt>
                <c:pt idx="17">
                  <c:v>20</c:v>
                </c:pt>
                <c:pt idx="18">
                  <c:v>20</c:v>
                </c:pt>
                <c:pt idx="19">
                  <c:v>17</c:v>
                </c:pt>
                <c:pt idx="20">
                  <c:v>13</c:v>
                </c:pt>
                <c:pt idx="21">
                  <c:v>1</c:v>
                </c:pt>
                <c:pt idx="22">
                  <c:v>7</c:v>
                </c:pt>
                <c:pt idx="23">
                  <c:v>4</c:v>
                </c:pt>
              </c:numCache>
            </c:numRef>
          </c:val>
        </c:ser>
        <c:dLbls>
          <c:showLegendKey val="0"/>
          <c:showVal val="0"/>
          <c:showCatName val="0"/>
          <c:showSerName val="0"/>
          <c:showPercent val="0"/>
          <c:showBubbleSize val="0"/>
        </c:dLbls>
        <c:gapWidth val="60"/>
        <c:axId val="523100672"/>
        <c:axId val="523103024"/>
      </c:barChart>
      <c:catAx>
        <c:axId val="523100672"/>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extTo"/>
        <c:txPr>
          <a:bodyPr/>
          <a:lstStyle/>
          <a:p>
            <a:pPr>
              <a:defRPr sz="900">
                <a:latin typeface="Arial"/>
                <a:cs typeface="Arial"/>
              </a:defRPr>
            </a:pPr>
            <a:endParaRPr lang="en-US"/>
          </a:p>
        </c:txPr>
        <c:crossAx val="523103024"/>
        <c:crosses val="autoZero"/>
        <c:auto val="1"/>
        <c:lblAlgn val="ctr"/>
        <c:lblOffset val="0"/>
        <c:noMultiLvlLbl val="0"/>
      </c:catAx>
      <c:valAx>
        <c:axId val="523103024"/>
        <c:scaling>
          <c:orientation val="minMax"/>
          <c:max val="200"/>
          <c:min val="0"/>
        </c:scaling>
        <c:delete val="1"/>
        <c:axPos val="b"/>
        <c:numFmt formatCode="General" sourceLinked="1"/>
        <c:majorTickMark val="out"/>
        <c:minorTickMark val="none"/>
        <c:tickLblPos val="nextTo"/>
        <c:crossAx val="523100672"/>
        <c:crosses val="max"/>
        <c:crossBetween val="between"/>
        <c:majorUnit val="50"/>
        <c:minorUnit val="10"/>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0.201590598403245"/>
                  <c:y val="-0.32475484276808197"/>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2217612024439101"/>
                  <c:y val="-0.108251614256027"/>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0.96</c:v>
                </c:pt>
                <c:pt idx="1">
                  <c:v>0.04</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10534265511902E-2"/>
          <c:y val="3.4988135430816303E-2"/>
          <c:w val="0.91838814961377602"/>
          <c:h val="0.91066030490484196"/>
        </c:manualLayout>
      </c:layout>
      <c:barChart>
        <c:barDir val="bar"/>
        <c:grouping val="clustered"/>
        <c:varyColors val="0"/>
        <c:ser>
          <c:idx val="0"/>
          <c:order val="0"/>
          <c:tx>
            <c:strRef>
              <c:f>Sheet1!$B$1</c:f>
              <c:strCache>
                <c:ptCount val="1"/>
                <c:pt idx="0">
                  <c:v>2015</c:v>
                </c:pt>
              </c:strCache>
            </c:strRef>
          </c:tx>
          <c:spPr>
            <a:solidFill>
              <a:srgbClr val="BE5E2C"/>
            </a:solidFill>
          </c:spPr>
          <c:invertIfNegative val="0"/>
          <c:dLbls>
            <c:dLbl>
              <c:idx val="10"/>
              <c:tx>
                <c:rich>
                  <a:bodyPr/>
                  <a:lstStyle/>
                  <a:p>
                    <a:pPr>
                      <a:defRPr sz="800" b="1"/>
                    </a:pPr>
                    <a:r>
                      <a:rPr lang="en-US" b="0" dirty="0">
                        <a:latin typeface="Arial"/>
                      </a:rPr>
                      <a:t>28%</a:t>
                    </a: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Sheet1!$C$2:$C$12</c:f>
              <c:numCache>
                <c:formatCode>0%</c:formatCode>
                <c:ptCount val="11"/>
                <c:pt idx="1">
                  <c:v>0.75</c:v>
                </c:pt>
                <c:pt idx="2">
                  <c:v>0.76</c:v>
                </c:pt>
                <c:pt idx="3">
                  <c:v>0.7</c:v>
                </c:pt>
                <c:pt idx="4">
                  <c:v>0.69</c:v>
                </c:pt>
                <c:pt idx="5">
                  <c:v>0.65</c:v>
                </c:pt>
                <c:pt idx="7">
                  <c:v>0.69</c:v>
                </c:pt>
                <c:pt idx="8">
                  <c:v>0.42</c:v>
                </c:pt>
              </c:numCache>
            </c:numRef>
          </c:cat>
          <c:val>
            <c:numRef>
              <c:f>Sheet1!$B$2:$B$12</c:f>
              <c:numCache>
                <c:formatCode>0%</c:formatCode>
                <c:ptCount val="11"/>
                <c:pt idx="0">
                  <c:v>0.76</c:v>
                </c:pt>
                <c:pt idx="1">
                  <c:v>0.74</c:v>
                </c:pt>
                <c:pt idx="2">
                  <c:v>0.72</c:v>
                </c:pt>
                <c:pt idx="3">
                  <c:v>0.71</c:v>
                </c:pt>
                <c:pt idx="4">
                  <c:v>0.68</c:v>
                </c:pt>
                <c:pt idx="5">
                  <c:v>0.64</c:v>
                </c:pt>
                <c:pt idx="6">
                  <c:v>0.56000000000000005</c:v>
                </c:pt>
                <c:pt idx="7">
                  <c:v>0.52</c:v>
                </c:pt>
                <c:pt idx="8">
                  <c:v>0.37</c:v>
                </c:pt>
                <c:pt idx="9">
                  <c:v>0.28000000000000003</c:v>
                </c:pt>
                <c:pt idx="10">
                  <c:v>0.28000000000000003</c:v>
                </c:pt>
              </c:numCache>
            </c:numRef>
          </c:val>
        </c:ser>
        <c:ser>
          <c:idx val="1"/>
          <c:order val="1"/>
          <c:tx>
            <c:strRef>
              <c:f>Sheet1!$C$1</c:f>
              <c:strCache>
                <c:ptCount val="1"/>
                <c:pt idx="0">
                  <c:v>2013</c:v>
                </c:pt>
              </c:strCache>
            </c:strRef>
          </c:tx>
          <c:spPr>
            <a:solidFill>
              <a:schemeClr val="bg1">
                <a:lumMod val="65000"/>
              </a:schemeClr>
            </a:solidFill>
          </c:spPr>
          <c:invertIfNegative val="0"/>
          <c:dLbls>
            <c:dLbl>
              <c:idx val="2"/>
              <c:tx>
                <c:rich>
                  <a:bodyPr wrap="square" lIns="38100" tIns="19050" rIns="38100" bIns="19050" anchor="ctr">
                    <a:spAutoFit/>
                  </a:bodyPr>
                  <a:lstStyle/>
                  <a:p>
                    <a:pPr>
                      <a:defRPr sz="800" b="1"/>
                    </a:pPr>
                    <a:r>
                      <a:rPr lang="en-US" dirty="0">
                        <a:latin typeface="Arial"/>
                      </a:rPr>
                      <a:t>76%</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Lst>
            </c:dLbl>
            <c:dLbl>
              <c:idx val="7"/>
              <c:tx>
                <c:rich>
                  <a:bodyPr wrap="square" lIns="38100" tIns="19050" rIns="38100" bIns="19050" anchor="ctr">
                    <a:spAutoFit/>
                  </a:bodyPr>
                  <a:lstStyle/>
                  <a:p>
                    <a:pPr>
                      <a:defRPr sz="800" b="1"/>
                    </a:pPr>
                    <a:r>
                      <a:rPr lang="en-US" dirty="0">
                        <a:latin typeface="Arial"/>
                      </a:rPr>
                      <a:t>69%</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Lst>
            </c:dLbl>
            <c:dLbl>
              <c:idx val="8"/>
              <c:tx>
                <c:rich>
                  <a:bodyPr wrap="square" lIns="38100" tIns="19050" rIns="38100" bIns="19050" anchor="ctr">
                    <a:spAutoFit/>
                  </a:bodyPr>
                  <a:lstStyle/>
                  <a:p>
                    <a:pPr>
                      <a:defRPr sz="800" b="1"/>
                    </a:pPr>
                    <a:r>
                      <a:rPr lang="en-US" dirty="0">
                        <a:latin typeface="Arial"/>
                      </a:rPr>
                      <a:t>42%</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Sheet1!$C$2:$C$12</c:f>
              <c:numCache>
                <c:formatCode>0%</c:formatCode>
                <c:ptCount val="11"/>
                <c:pt idx="1">
                  <c:v>0.75</c:v>
                </c:pt>
                <c:pt idx="2">
                  <c:v>0.76</c:v>
                </c:pt>
                <c:pt idx="3">
                  <c:v>0.7</c:v>
                </c:pt>
                <c:pt idx="4">
                  <c:v>0.69</c:v>
                </c:pt>
                <c:pt idx="5">
                  <c:v>0.65</c:v>
                </c:pt>
                <c:pt idx="7">
                  <c:v>0.69</c:v>
                </c:pt>
                <c:pt idx="8">
                  <c:v>0.42</c:v>
                </c:pt>
              </c:numCache>
            </c:numRef>
          </c:cat>
          <c:val>
            <c:numRef>
              <c:f>Sheet1!$C$2:$C$12</c:f>
              <c:numCache>
                <c:formatCode>0%</c:formatCode>
                <c:ptCount val="11"/>
                <c:pt idx="1">
                  <c:v>0.75</c:v>
                </c:pt>
                <c:pt idx="2">
                  <c:v>0.76</c:v>
                </c:pt>
                <c:pt idx="3">
                  <c:v>0.7</c:v>
                </c:pt>
                <c:pt idx="4">
                  <c:v>0.69</c:v>
                </c:pt>
                <c:pt idx="5">
                  <c:v>0.65</c:v>
                </c:pt>
                <c:pt idx="7">
                  <c:v>0.69</c:v>
                </c:pt>
                <c:pt idx="8">
                  <c:v>0.42</c:v>
                </c:pt>
              </c:numCache>
            </c:numRef>
          </c:val>
        </c:ser>
        <c:dLbls>
          <c:showLegendKey val="0"/>
          <c:showVal val="0"/>
          <c:showCatName val="0"/>
          <c:showSerName val="0"/>
          <c:showPercent val="0"/>
          <c:showBubbleSize val="0"/>
        </c:dLbls>
        <c:gapWidth val="60"/>
        <c:axId val="769691680"/>
        <c:axId val="769694424"/>
      </c:barChart>
      <c:catAx>
        <c:axId val="769691680"/>
        <c:scaling>
          <c:orientation val="maxMin"/>
        </c:scaling>
        <c:delete val="0"/>
        <c:axPos val="l"/>
        <c:majorGridlines>
          <c:spPr>
            <a:ln>
              <a:solidFill>
                <a:schemeClr val="bg1">
                  <a:lumMod val="65000"/>
                </a:schemeClr>
              </a:solidFill>
              <a:prstDash val="sysDot"/>
            </a:ln>
          </c:spPr>
        </c:majorGridlines>
        <c:numFmt formatCode="General" sourceLinked="0"/>
        <c:majorTickMark val="out"/>
        <c:minorTickMark val="none"/>
        <c:tickLblPos val="none"/>
        <c:crossAx val="769694424"/>
        <c:crosses val="autoZero"/>
        <c:auto val="1"/>
        <c:lblAlgn val="ctr"/>
        <c:lblOffset val="100"/>
        <c:noMultiLvlLbl val="0"/>
      </c:catAx>
      <c:valAx>
        <c:axId val="769694424"/>
        <c:scaling>
          <c:orientation val="minMax"/>
          <c:max val="2.5"/>
          <c:min val="0"/>
        </c:scaling>
        <c:delete val="1"/>
        <c:axPos val="b"/>
        <c:numFmt formatCode="0%" sourceLinked="1"/>
        <c:majorTickMark val="out"/>
        <c:minorTickMark val="none"/>
        <c:tickLblPos val="none"/>
        <c:crossAx val="769691680"/>
        <c:crosses val="max"/>
        <c:crossBetween val="between"/>
        <c:majorUnit val="0.5"/>
        <c:minorUnit val="0.25"/>
      </c:valAx>
    </c:plotArea>
    <c:plotVisOnly val="1"/>
    <c:dispBlanksAs val="gap"/>
    <c:showDLblsOverMax val="0"/>
  </c:chart>
  <c:txPr>
    <a:bodyPr/>
    <a:lstStyle/>
    <a:p>
      <a:pPr>
        <a:defRPr sz="9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0.3</c:v>
                </c:pt>
                <c:pt idx="1">
                  <c:v>0.7</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6.10832500387212E-3"/>
                  <c:y val="-2.8867665384884202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i="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7.0000000000000007E-2</c:v>
                </c:pt>
                <c:pt idx="1">
                  <c:v>0.93</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838141653099"/>
          <c:y val="0.13203003314601899"/>
          <c:w val="0.60153990012342695"/>
          <c:h val="0.71064258271872405"/>
        </c:manualLayout>
      </c:layout>
      <c:doughnutChart>
        <c:varyColors val="1"/>
        <c:ser>
          <c:idx val="0"/>
          <c:order val="0"/>
          <c:tx>
            <c:strRef>
              <c:f>Sheet1!$B$1</c:f>
              <c:strCache>
                <c:ptCount val="1"/>
                <c:pt idx="0">
                  <c:v>Total</c:v>
                </c:pt>
              </c:strCache>
            </c:strRef>
          </c:tx>
          <c:dPt>
            <c:idx val="0"/>
            <c:bubble3D val="0"/>
            <c:spPr>
              <a:solidFill>
                <a:srgbClr val="BE5E2C"/>
              </a:solidFill>
            </c:spPr>
          </c:dPt>
          <c:dPt>
            <c:idx val="1"/>
            <c:bubble3D val="0"/>
            <c:spPr>
              <a:solidFill>
                <a:schemeClr val="bg1">
                  <a:lumMod val="75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50000"/>
                </a:schemeClr>
              </a:solidFill>
            </c:spPr>
          </c:dPt>
          <c:dLbls>
            <c:dLbl>
              <c:idx val="0"/>
              <c:layout>
                <c:manualLayout>
                  <c:x val="6.1088060122195297E-3"/>
                  <c:y val="-2.8867097134940602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
                  <c:y val="-1.9861917447615399E-2"/>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4"/>
              <c:layout>
                <c:manualLayout>
                  <c:x val="7.5064233114438801E-3"/>
                  <c:y val="-6.3558135832369203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8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0%</c:formatCode>
                <c:ptCount val="2"/>
                <c:pt idx="0">
                  <c:v>0.09</c:v>
                </c:pt>
                <c:pt idx="1">
                  <c:v>0.91</c:v>
                </c:pt>
              </c:numCache>
            </c:numRef>
          </c:val>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9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87100872125301"/>
          <c:y val="0.206795189479486"/>
          <c:w val="0.28042627342464599"/>
          <c:h val="0.52216183191957399"/>
        </c:manualLayout>
      </c:layout>
      <c:doughnutChart>
        <c:varyColors val="1"/>
        <c:ser>
          <c:idx val="0"/>
          <c:order val="0"/>
          <c:tx>
            <c:strRef>
              <c:f>Sheet1!$B$1</c:f>
              <c:strCache>
                <c:ptCount val="1"/>
                <c:pt idx="0">
                  <c:v>Total</c:v>
                </c:pt>
              </c:strCache>
            </c:strRef>
          </c:tx>
          <c:dPt>
            <c:idx val="0"/>
            <c:bubble3D val="0"/>
            <c:spPr>
              <a:solidFill>
                <a:srgbClr val="008000"/>
              </a:solidFill>
            </c:spPr>
          </c:dPt>
          <c:dPt>
            <c:idx val="1"/>
            <c:bubble3D val="0"/>
            <c:spPr>
              <a:solidFill>
                <a:schemeClr val="bg1">
                  <a:lumMod val="50000"/>
                </a:schemeClr>
              </a:solidFill>
            </c:spPr>
          </c:dPt>
          <c:dPt>
            <c:idx val="2"/>
            <c:bubble3D val="0"/>
            <c:spPr>
              <a:solidFill>
                <a:srgbClr val="FF0000"/>
              </a:solidFill>
            </c:spPr>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Going in the right direction </c:v>
                </c:pt>
                <c:pt idx="1">
                  <c:v>Don’t know</c:v>
                </c:pt>
                <c:pt idx="2">
                  <c:v>On the wrong track</c:v>
                </c:pt>
              </c:strCache>
            </c:strRef>
          </c:cat>
          <c:val>
            <c:numRef>
              <c:f>Sheet1!$B$2:$B$4</c:f>
              <c:numCache>
                <c:formatCode>0%</c:formatCode>
                <c:ptCount val="3"/>
                <c:pt idx="0">
                  <c:v>0.24</c:v>
                </c:pt>
                <c:pt idx="1">
                  <c:v>0.17</c:v>
                </c:pt>
                <c:pt idx="2">
                  <c:v>0.59</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plotVisOnly val="1"/>
    <c:dispBlanksAs val="zero"/>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77466463361"/>
          <c:y val="0.206795189479486"/>
          <c:w val="0.28042627342464599"/>
          <c:h val="0.52216183191957399"/>
        </c:manualLayout>
      </c:layout>
      <c:doughnutChart>
        <c:varyColors val="1"/>
        <c:ser>
          <c:idx val="0"/>
          <c:order val="0"/>
          <c:tx>
            <c:strRef>
              <c:f>Sheet1!$B$1</c:f>
              <c:strCache>
                <c:ptCount val="1"/>
                <c:pt idx="0">
                  <c:v>Total</c:v>
                </c:pt>
              </c:strCache>
            </c:strRef>
          </c:tx>
          <c:dPt>
            <c:idx val="0"/>
            <c:bubble3D val="0"/>
            <c:spPr>
              <a:solidFill>
                <a:srgbClr val="008000"/>
              </a:solidFill>
            </c:spPr>
          </c:dPt>
          <c:dPt>
            <c:idx val="1"/>
            <c:bubble3D val="0"/>
            <c:spPr>
              <a:solidFill>
                <a:schemeClr val="bg1">
                  <a:lumMod val="50000"/>
                </a:schemeClr>
              </a:solidFill>
            </c:spPr>
          </c:dPt>
          <c:dPt>
            <c:idx val="2"/>
            <c:bubble3D val="0"/>
            <c:spPr>
              <a:solidFill>
                <a:srgbClr val="FF0000"/>
              </a:solidFill>
            </c:spPr>
          </c:dPt>
          <c:dPt>
            <c:idx val="3"/>
            <c:bubble3D val="0"/>
            <c:spPr>
              <a:solidFill>
                <a:schemeClr val="bg1">
                  <a:lumMod val="50000"/>
                </a:schemeClr>
              </a:solidFill>
            </c:spPr>
          </c:dPt>
          <c:dLbls>
            <c:dLbl>
              <c:idx val="3"/>
              <c:delete val="1"/>
              <c:extLst>
                <c:ext xmlns:c15="http://schemas.microsoft.com/office/drawing/2012/chart" uri="{CE6537A1-D6FC-4f65-9D91-7224C49458BB}"/>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Going in the right direction </c:v>
                </c:pt>
                <c:pt idx="1">
                  <c:v>Don’t know</c:v>
                </c:pt>
                <c:pt idx="2">
                  <c:v>On the wrong track</c:v>
                </c:pt>
                <c:pt idx="3">
                  <c:v>Don’t know</c:v>
                </c:pt>
              </c:strCache>
            </c:strRef>
          </c:cat>
          <c:val>
            <c:numRef>
              <c:f>Sheet1!$B$2:$B$5</c:f>
              <c:numCache>
                <c:formatCode>0%</c:formatCode>
                <c:ptCount val="4"/>
                <c:pt idx="0">
                  <c:v>0.33</c:v>
                </c:pt>
                <c:pt idx="1">
                  <c:v>0.2</c:v>
                </c:pt>
                <c:pt idx="2">
                  <c:v>0.48</c:v>
                </c:pt>
                <c:pt idx="3">
                  <c:v>0</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b"/>
      <c:legendEntry>
        <c:idx val="0"/>
        <c:txPr>
          <a:bodyPr/>
          <a:lstStyle/>
          <a:p>
            <a:pPr>
              <a:defRPr b="1">
                <a:latin typeface="Arial"/>
                <a:cs typeface="Arial"/>
              </a:defRPr>
            </a:pPr>
            <a:endParaRPr lang="en-US"/>
          </a:p>
        </c:txPr>
      </c:legendEntry>
      <c:legendEntry>
        <c:idx val="1"/>
        <c:delete val="1"/>
      </c:legendEntry>
      <c:legendEntry>
        <c:idx val="2"/>
        <c:txPr>
          <a:bodyPr/>
          <a:lstStyle/>
          <a:p>
            <a:pPr>
              <a:defRPr b="1">
                <a:latin typeface="Arial"/>
                <a:cs typeface="Arial"/>
              </a:defRPr>
            </a:pPr>
            <a:endParaRPr lang="en-US"/>
          </a:p>
        </c:txPr>
      </c:legendEntry>
      <c:legendEntry>
        <c:idx val="3"/>
        <c:txPr>
          <a:bodyPr/>
          <a:lstStyle/>
          <a:p>
            <a:pPr>
              <a:defRPr b="1">
                <a:latin typeface="Arial"/>
                <a:cs typeface="Arial"/>
              </a:defRPr>
            </a:pPr>
            <a:endParaRPr lang="en-US"/>
          </a:p>
        </c:txPr>
      </c:legendEntry>
      <c:layout>
        <c:manualLayout>
          <c:xMode val="edge"/>
          <c:yMode val="edge"/>
          <c:x val="0.22664747566318899"/>
          <c:y val="0.78461646805749996"/>
          <c:w val="0.40866064161717902"/>
          <c:h val="0.16117859459828601"/>
        </c:manualLayout>
      </c:layout>
      <c:overlay val="0"/>
      <c:txPr>
        <a:bodyPr/>
        <a:lstStyle/>
        <a:p>
          <a:pPr>
            <a:defRPr b="1"/>
          </a:pPr>
          <a:endParaRPr lang="en-US"/>
        </a:p>
      </c:txPr>
    </c:legend>
    <c:plotVisOnly val="1"/>
    <c:dispBlanksAs val="zero"/>
    <c:showDLblsOverMax val="0"/>
  </c:chart>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5980264720298E-2"/>
          <c:y val="3.1535685452644201E-2"/>
          <c:w val="0.90047520449261897"/>
          <c:h val="0.93692862909471197"/>
        </c:manualLayout>
      </c:layout>
      <c:barChart>
        <c:barDir val="bar"/>
        <c:grouping val="clustered"/>
        <c:varyColors val="0"/>
        <c:ser>
          <c:idx val="0"/>
          <c:order val="0"/>
          <c:tx>
            <c:strRef>
              <c:f>Sheet1!$B$1</c:f>
              <c:strCache>
                <c:ptCount val="1"/>
                <c:pt idx="0">
                  <c:v>Series 1</c:v>
                </c:pt>
              </c:strCache>
            </c:strRef>
          </c:tx>
          <c:spPr>
            <a:solidFill>
              <a:srgbClr val="0F7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7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Curriculum (STEM, advanced classes, improvements)</c:v>
                </c:pt>
                <c:pt idx="1">
                  <c:v>Improved teacher pay (increases, better salaries)</c:v>
                </c:pt>
                <c:pt idx="2">
                  <c:v>Personal knowledge (my child or grandchild is doing well)</c:v>
                </c:pt>
                <c:pt idx="3">
                  <c:v>Improved schools (building more schools, charter schools)</c:v>
                </c:pt>
                <c:pt idx="4">
                  <c:v>Positive teacher responses (good teachers, better teachers)</c:v>
                </c:pt>
                <c:pt idx="5">
                  <c:v>Improved testing scores</c:v>
                </c:pt>
                <c:pt idx="6">
                  <c:v>Improved student outcomes (students are learning, graduation rates)</c:v>
                </c:pt>
              </c:strCache>
            </c:strRef>
          </c:cat>
          <c:val>
            <c:numRef>
              <c:f>Sheet1!$B$2:$B$8</c:f>
              <c:numCache>
                <c:formatCode>0%</c:formatCode>
                <c:ptCount val="7"/>
                <c:pt idx="0">
                  <c:v>0.12</c:v>
                </c:pt>
                <c:pt idx="1">
                  <c:v>0.09</c:v>
                </c:pt>
                <c:pt idx="2">
                  <c:v>0.09</c:v>
                </c:pt>
                <c:pt idx="3">
                  <c:v>0.09</c:v>
                </c:pt>
                <c:pt idx="4">
                  <c:v>0.08</c:v>
                </c:pt>
                <c:pt idx="5">
                  <c:v>7.0000000000000007E-2</c:v>
                </c:pt>
                <c:pt idx="6">
                  <c:v>7.0000000000000007E-2</c:v>
                </c:pt>
              </c:numCache>
            </c:numRef>
          </c:val>
        </c:ser>
        <c:dLbls>
          <c:showLegendKey val="0"/>
          <c:showVal val="0"/>
          <c:showCatName val="0"/>
          <c:showSerName val="0"/>
          <c:showPercent val="0"/>
          <c:showBubbleSize val="0"/>
        </c:dLbls>
        <c:gapWidth val="250"/>
        <c:axId val="513136576"/>
        <c:axId val="513135400"/>
      </c:barChart>
      <c:catAx>
        <c:axId val="513136576"/>
        <c:scaling>
          <c:orientation val="maxMin"/>
        </c:scaling>
        <c:delete val="1"/>
        <c:axPos val="l"/>
        <c:numFmt formatCode="General" sourceLinked="1"/>
        <c:majorTickMark val="none"/>
        <c:minorTickMark val="none"/>
        <c:tickLblPos val="nextTo"/>
        <c:crossAx val="513135400"/>
        <c:crosses val="autoZero"/>
        <c:auto val="1"/>
        <c:lblAlgn val="ctr"/>
        <c:lblOffset val="100"/>
        <c:noMultiLvlLbl val="0"/>
      </c:catAx>
      <c:valAx>
        <c:axId val="513135400"/>
        <c:scaling>
          <c:orientation val="minMax"/>
          <c:max val="0.4"/>
          <c:min val="0"/>
        </c:scaling>
        <c:delete val="1"/>
        <c:axPos val="b"/>
        <c:numFmt formatCode="0%" sourceLinked="1"/>
        <c:majorTickMark val="out"/>
        <c:minorTickMark val="none"/>
        <c:tickLblPos val="nextTo"/>
        <c:crossAx val="513136576"/>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5980264720298E-2"/>
          <c:y val="3.6093212538152203E-2"/>
          <c:w val="0.90047520449261897"/>
          <c:h val="0.92781321605506495"/>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Curriculum (Common core, not teaching basics, not strong enough, not teaching how to think)</c:v>
                </c:pt>
                <c:pt idx="1">
                  <c:v>Teacher pay (underpaid teachers)</c:v>
                </c:pt>
                <c:pt idx="2">
                  <c:v>Testing (teaching to the test, too much testing, etc.)</c:v>
                </c:pt>
                <c:pt idx="3">
                  <c:v>Not enough funding (funding cuts, lack of funding, involvement by politicians/gov, etc.)</c:v>
                </c:pt>
                <c:pt idx="4">
                  <c:v>Teachers (losing teachers, not enough, turnover)</c:v>
                </c:pt>
                <c:pt idx="5">
                  <c:v>Students aren't learning enough</c:v>
                </c:pt>
              </c:strCache>
            </c:strRef>
          </c:cat>
          <c:val>
            <c:numRef>
              <c:f>Sheet1!$B$2:$B$7</c:f>
              <c:numCache>
                <c:formatCode>0%</c:formatCode>
                <c:ptCount val="6"/>
                <c:pt idx="0">
                  <c:v>0.27</c:v>
                </c:pt>
                <c:pt idx="1">
                  <c:v>0.23</c:v>
                </c:pt>
                <c:pt idx="2">
                  <c:v>0.22</c:v>
                </c:pt>
                <c:pt idx="3">
                  <c:v>0.21</c:v>
                </c:pt>
                <c:pt idx="4">
                  <c:v>0.14000000000000001</c:v>
                </c:pt>
                <c:pt idx="5">
                  <c:v>7.0000000000000007E-2</c:v>
                </c:pt>
              </c:numCache>
            </c:numRef>
          </c:val>
        </c:ser>
        <c:dLbls>
          <c:showLegendKey val="0"/>
          <c:showVal val="0"/>
          <c:showCatName val="0"/>
          <c:showSerName val="0"/>
          <c:showPercent val="0"/>
          <c:showBubbleSize val="0"/>
        </c:dLbls>
        <c:gapWidth val="250"/>
        <c:axId val="513138144"/>
        <c:axId val="513137360"/>
      </c:barChart>
      <c:catAx>
        <c:axId val="513138144"/>
        <c:scaling>
          <c:orientation val="maxMin"/>
        </c:scaling>
        <c:delete val="1"/>
        <c:axPos val="l"/>
        <c:numFmt formatCode="General" sourceLinked="1"/>
        <c:majorTickMark val="none"/>
        <c:minorTickMark val="none"/>
        <c:tickLblPos val="nextTo"/>
        <c:crossAx val="513137360"/>
        <c:crosses val="autoZero"/>
        <c:auto val="1"/>
        <c:lblAlgn val="ctr"/>
        <c:lblOffset val="100"/>
        <c:noMultiLvlLbl val="0"/>
      </c:catAx>
      <c:valAx>
        <c:axId val="513137360"/>
        <c:scaling>
          <c:orientation val="minMax"/>
          <c:max val="0.4"/>
          <c:min val="0"/>
        </c:scaling>
        <c:delete val="1"/>
        <c:axPos val="b"/>
        <c:numFmt formatCode="0%" sourceLinked="1"/>
        <c:majorTickMark val="out"/>
        <c:minorTickMark val="none"/>
        <c:tickLblPos val="nextTo"/>
        <c:crossAx val="513138144"/>
        <c:crosses val="max"/>
        <c:crossBetween val="between"/>
      </c:valAx>
      <c:spPr>
        <a:noFill/>
        <a:ln>
          <a:noFill/>
        </a:ln>
        <a:effectLst/>
      </c:spPr>
    </c:plotArea>
    <c:plotVisOnly val="1"/>
    <c:dispBlanksAs val="gap"/>
    <c:showDLblsOverMax val="0"/>
  </c:chart>
  <c:spPr>
    <a:noFill/>
    <a:ln>
      <a:noFill/>
    </a:ln>
    <a:effectLst/>
  </c:spPr>
  <c:txPr>
    <a:bodyPr/>
    <a:lstStyle/>
    <a:p>
      <a:pPr>
        <a:defRPr sz="9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0.11133</cdr:x>
      <cdr:y>0.26563</cdr:y>
    </cdr:from>
    <cdr:to>
      <cdr:x>0.18003</cdr:x>
      <cdr:y>0.37089</cdr:y>
    </cdr:to>
    <cdr:sp macro="" textlink="">
      <cdr:nvSpPr>
        <cdr:cNvPr id="2" name="TextBox 1"/>
        <cdr:cNvSpPr txBox="1"/>
      </cdr:nvSpPr>
      <cdr:spPr>
        <a:xfrm xmlns:a="http://schemas.openxmlformats.org/drawingml/2006/main">
          <a:off x="880447" y="728677"/>
          <a:ext cx="543343" cy="2887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500" b="1" dirty="0" smtClean="0">
              <a:latin typeface="Arial"/>
            </a:rPr>
            <a:t>20%</a:t>
          </a:r>
          <a:endParaRPr lang="en-US" sz="1500" b="1" dirty="0">
            <a:latin typeface="Arial"/>
          </a:endParaRPr>
        </a:p>
      </cdr:txBody>
    </cdr:sp>
  </cdr:relSizeAnchor>
  <cdr:relSizeAnchor xmlns:cdr="http://schemas.openxmlformats.org/drawingml/2006/chartDrawing">
    <cdr:from>
      <cdr:x>0.55316</cdr:x>
      <cdr:y>0.07991</cdr:y>
    </cdr:from>
    <cdr:to>
      <cdr:x>0.63462</cdr:x>
      <cdr:y>0.18517</cdr:y>
    </cdr:to>
    <cdr:sp macro="" textlink="">
      <cdr:nvSpPr>
        <cdr:cNvPr id="4" name="TextBox 3"/>
        <cdr:cNvSpPr txBox="1"/>
      </cdr:nvSpPr>
      <cdr:spPr>
        <a:xfrm xmlns:a="http://schemas.openxmlformats.org/drawingml/2006/main">
          <a:off x="4374635" y="219209"/>
          <a:ext cx="644215" cy="288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pPr algn="ctr"/>
          <a:r>
            <a:rPr lang="en-US" sz="1500" b="1" dirty="0" smtClean="0">
              <a:latin typeface="Arial"/>
            </a:rPr>
            <a:t>32%</a:t>
          </a:r>
          <a:endParaRPr lang="en-US" sz="1500" b="1" dirty="0">
            <a:latin typeface="Arial"/>
          </a:endParaRPr>
        </a:p>
      </cdr:txBody>
    </cdr:sp>
  </cdr:relSizeAnchor>
  <cdr:relSizeAnchor xmlns:cdr="http://schemas.openxmlformats.org/drawingml/2006/chartDrawing">
    <cdr:from>
      <cdr:x>0.77033</cdr:x>
      <cdr:y>0.38644</cdr:y>
    </cdr:from>
    <cdr:to>
      <cdr:x>0.86167</cdr:x>
      <cdr:y>0.50324</cdr:y>
    </cdr:to>
    <cdr:sp macro="" textlink="">
      <cdr:nvSpPr>
        <cdr:cNvPr id="5" name="TextBox 4"/>
        <cdr:cNvSpPr txBox="1"/>
      </cdr:nvSpPr>
      <cdr:spPr>
        <a:xfrm xmlns:a="http://schemas.openxmlformats.org/drawingml/2006/main">
          <a:off x="6092087" y="1060096"/>
          <a:ext cx="722351" cy="3204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pPr algn="ctr"/>
          <a:r>
            <a:rPr lang="en-US" sz="1500" b="1" dirty="0" smtClean="0">
              <a:latin typeface="Arial"/>
            </a:rPr>
            <a:t>14%</a:t>
          </a:r>
          <a:endParaRPr lang="en-US" sz="1500" b="1" dirty="0">
            <a:latin typeface="Arial"/>
          </a:endParaRPr>
        </a:p>
      </cdr:txBody>
    </cdr:sp>
  </cdr:relSizeAnchor>
  <cdr:relSizeAnchor xmlns:cdr="http://schemas.openxmlformats.org/drawingml/2006/chartDrawing">
    <cdr:from>
      <cdr:x>0.2022</cdr:x>
      <cdr:y>0.26563</cdr:y>
    </cdr:from>
    <cdr:to>
      <cdr:x>0.2709</cdr:x>
      <cdr:y>0.37089</cdr:y>
    </cdr:to>
    <cdr:sp macro="" textlink="">
      <cdr:nvSpPr>
        <cdr:cNvPr id="6" name="TextBox 5"/>
        <cdr:cNvSpPr txBox="1"/>
      </cdr:nvSpPr>
      <cdr:spPr>
        <a:xfrm xmlns:a="http://schemas.openxmlformats.org/drawingml/2006/main">
          <a:off x="1599052" y="728677"/>
          <a:ext cx="543343" cy="2887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latin typeface="Arial"/>
            </a:rPr>
            <a:t>20%</a:t>
          </a:r>
          <a:endParaRPr lang="en-US" sz="1500" b="1" dirty="0">
            <a:latin typeface="Arial"/>
          </a:endParaRPr>
        </a:p>
      </cdr:txBody>
    </cdr:sp>
  </cdr:relSizeAnchor>
  <cdr:relSizeAnchor xmlns:cdr="http://schemas.openxmlformats.org/drawingml/2006/chartDrawing">
    <cdr:from>
      <cdr:x>0.33564</cdr:x>
      <cdr:y>0.04488</cdr:y>
    </cdr:from>
    <cdr:to>
      <cdr:x>0.40524</cdr:x>
      <cdr:y>0.13524</cdr:y>
    </cdr:to>
    <cdr:sp macro="" textlink="">
      <cdr:nvSpPr>
        <cdr:cNvPr id="7" name="TextBox 6"/>
        <cdr:cNvSpPr txBox="1"/>
      </cdr:nvSpPr>
      <cdr:spPr>
        <a:xfrm xmlns:a="http://schemas.openxmlformats.org/drawingml/2006/main">
          <a:off x="2654418" y="123128"/>
          <a:ext cx="550375" cy="2478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latin typeface="Arial"/>
            </a:rPr>
            <a:t>34%</a:t>
          </a:r>
          <a:endParaRPr lang="en-US" sz="1500" b="1"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A7F99CB-60D1-434B-8E0D-F329E85FB0F1}" type="datetimeFigureOut">
              <a:rPr lang="en-US" smtClean="0"/>
              <a:pPr/>
              <a:t>10/8/2015</a:t>
            </a:fld>
            <a:endParaRPr lang="en-US" dirty="0"/>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E93DF28A-D2E7-1848-8FF5-1F60E2F2646B}" type="slidenum">
              <a:rPr lang="en-US" smtClean="0"/>
              <a:pPr/>
              <a:t>‹#›</a:t>
            </a:fld>
            <a:endParaRPr lang="en-US" dirty="0"/>
          </a:p>
        </p:txBody>
      </p:sp>
    </p:spTree>
    <p:extLst>
      <p:ext uri="{BB962C8B-B14F-4D97-AF65-F5344CB8AC3E}">
        <p14:creationId xmlns:p14="http://schemas.microsoft.com/office/powerpoint/2010/main" val="3410371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3AC139F-CDFF-A44F-9AAA-E5C09632B732}" type="datetimeFigureOut">
              <a:rPr lang="en-US" smtClean="0"/>
              <a:pPr/>
              <a:t>10/8/2015</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8CC4AAF6-3848-9941-A366-F290F7A1920E}" type="slidenum">
              <a:rPr lang="en-US" smtClean="0"/>
              <a:pPr/>
              <a:t>‹#›</a:t>
            </a:fld>
            <a:endParaRPr lang="en-US" dirty="0"/>
          </a:p>
        </p:txBody>
      </p:sp>
    </p:spTree>
    <p:extLst>
      <p:ext uri="{BB962C8B-B14F-4D97-AF65-F5344CB8AC3E}">
        <p14:creationId xmlns:p14="http://schemas.microsoft.com/office/powerpoint/2010/main" val="3218814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dirty="0" smtClean="0">
                <a:ea typeface="Arial" charset="0"/>
              </a:rPr>
              <a:t>100% voted in the 2012 election and 85% voted in the 2014 elections </a:t>
            </a:r>
          </a:p>
          <a:p>
            <a:pPr marL="914400" lvl="2" indent="-228600">
              <a:spcBef>
                <a:spcPts val="800"/>
              </a:spcBef>
              <a:defRPr/>
            </a:pPr>
            <a:r>
              <a:rPr lang="en-US" sz="1200" dirty="0" smtClean="0">
                <a:ea typeface="Arial" charset="0"/>
              </a:rPr>
              <a:t>Not work in education or other sensitive industry (news, advertising, etc.) </a:t>
            </a:r>
          </a:p>
          <a:p>
            <a:pPr marL="914400" lvl="2" indent="-228600">
              <a:spcBef>
                <a:spcPts val="800"/>
              </a:spcBef>
              <a:defRPr/>
            </a:pPr>
            <a:r>
              <a:rPr lang="en-US" sz="1200" dirty="0" smtClean="0">
                <a:ea typeface="Arial" charset="0"/>
              </a:rPr>
              <a:t>Representative of the state Census</a:t>
            </a:r>
            <a:r>
              <a:rPr lang="en-US" sz="1200" baseline="0" dirty="0" smtClean="0">
                <a:ea typeface="Arial" charset="0"/>
              </a:rPr>
              <a:t> data </a:t>
            </a:r>
            <a:r>
              <a:rPr lang="en-US" sz="1200" dirty="0" smtClean="0">
                <a:ea typeface="Arial" charset="0"/>
              </a:rPr>
              <a:t>in terms of race, urban/rural residence, and presence of school-aged children</a:t>
            </a:r>
          </a:p>
          <a:p>
            <a:pPr eaLnBrk="1" hangingPunct="1"/>
            <a:endParaRPr lang="en-US" dirty="0">
              <a:ea typeface="ＭＳ Ｐゴシック" charset="-128"/>
              <a:cs typeface="ＭＳ Ｐゴシック"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133C904E-84A7-E64E-9331-65E5AA59C56C}" type="slidenum">
              <a:rPr lang="en-US">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17749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another confirmation of that erosion in confidence with slightly lower estimations of how much K-12 public schools </a:t>
            </a:r>
            <a:r>
              <a:rPr lang="en-US" b="1" baseline="0" dirty="0" smtClean="0"/>
              <a:t>benefit</a:t>
            </a:r>
            <a:r>
              <a:rPr lang="en-US" baseline="0" dirty="0" smtClean="0"/>
              <a:t> the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11</a:t>
            </a:fld>
            <a:endParaRPr lang="en-US" dirty="0"/>
          </a:p>
        </p:txBody>
      </p:sp>
    </p:spTree>
    <p:extLst>
      <p:ext uri="{BB962C8B-B14F-4D97-AF65-F5344CB8AC3E}">
        <p14:creationId xmlns:p14="http://schemas.microsoft.com/office/powerpoint/2010/main" val="3134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01725" y="698500"/>
            <a:ext cx="4654550" cy="3492500"/>
          </a:xfrm>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600" b="1" dirty="0" smtClean="0"/>
              <a:t>The real battleground is seen in this slide where individuals were asked to make a choice between two opposing viewpoints</a:t>
            </a:r>
            <a:r>
              <a:rPr lang="en-US" sz="1600" b="1" baseline="0" dirty="0" smtClean="0"/>
              <a:t> – Smith who is very much a supporter of Public Schools vs. Jones who is not confident about public schools. The majority of people somewhat agree with either of those points of view. They are still uncertain and not yet confident in the best path forward.</a:t>
            </a:r>
            <a:endParaRPr lang="en-US" sz="1600" b="1" dirty="0" smtClean="0"/>
          </a:p>
          <a:p>
            <a:endParaRPr lang="en-US" sz="1600" b="1" dirty="0" smtClean="0"/>
          </a:p>
          <a:p>
            <a:endParaRPr lang="en-US" sz="1600" b="1" dirty="0" smtClean="0"/>
          </a:p>
          <a:p>
            <a:endParaRPr lang="en-US" sz="1600" b="1" dirty="0" smtClean="0"/>
          </a:p>
          <a:p>
            <a:r>
              <a:rPr lang="en-US" sz="1600" b="1" dirty="0" smtClean="0"/>
              <a:t>Agree with Smith:</a:t>
            </a:r>
          </a:p>
          <a:p>
            <a:r>
              <a:rPr lang="en-US" sz="1200" dirty="0" smtClean="0"/>
              <a:t>Strongly –      Conservatives=13%, Moderates=</a:t>
            </a:r>
            <a:r>
              <a:rPr lang="en-US" sz="1200" b="1" dirty="0" smtClean="0"/>
              <a:t>22%</a:t>
            </a:r>
            <a:r>
              <a:rPr lang="en-US" sz="1200" dirty="0" smtClean="0"/>
              <a:t>, Liberals=</a:t>
            </a:r>
            <a:r>
              <a:rPr lang="en-US" sz="1200" b="1" dirty="0" smtClean="0"/>
              <a:t>25%</a:t>
            </a:r>
          </a:p>
          <a:p>
            <a:r>
              <a:rPr lang="en-US" sz="1200" dirty="0" smtClean="0"/>
              <a:t>Somewhat – Conservatives=36%, Moderates=35%, Liberals=29%</a:t>
            </a:r>
          </a:p>
          <a:p>
            <a:pPr eaLnBrk="1" hangingPunct="1"/>
            <a:endParaRPr lang="en-US" sz="1600" dirty="0" smtClean="0">
              <a:ea typeface="ＭＳ Ｐゴシック" charset="-128"/>
              <a:cs typeface="ＭＳ Ｐゴシック" charset="-128"/>
            </a:endParaRPr>
          </a:p>
          <a:p>
            <a:r>
              <a:rPr lang="en-US" sz="1600" b="1" dirty="0" smtClean="0"/>
              <a:t>Agree with Jones: (2013</a:t>
            </a:r>
            <a:r>
              <a:rPr lang="en-US" sz="1600" b="1" baseline="0" dirty="0" smtClean="0"/>
              <a:t> statement focused on private schools, while 2015 statement focused on charter schools)</a:t>
            </a:r>
            <a:endParaRPr lang="en-US" sz="1600" b="1" dirty="0" smtClean="0"/>
          </a:p>
          <a:p>
            <a:r>
              <a:rPr lang="en-US" sz="1200" dirty="0" smtClean="0"/>
              <a:t>Strongly –      Conservatives=</a:t>
            </a:r>
            <a:r>
              <a:rPr lang="en-US" sz="1200" b="1" dirty="0" smtClean="0"/>
              <a:t>20%</a:t>
            </a:r>
            <a:r>
              <a:rPr lang="en-US" sz="1200" dirty="0" smtClean="0"/>
              <a:t>, Moderates=9%, Liberals= </a:t>
            </a:r>
            <a:r>
              <a:rPr lang="en-US" sz="1200" b="1" dirty="0" smtClean="0"/>
              <a:t>15%</a:t>
            </a:r>
          </a:p>
          <a:p>
            <a:r>
              <a:rPr lang="en-US" sz="1200" dirty="0" smtClean="0"/>
              <a:t>Somewhat – Conservatives=31%, Moderates=34%, Liberals=31%</a:t>
            </a:r>
          </a:p>
        </p:txBody>
      </p:sp>
      <p:sp>
        <p:nvSpPr>
          <p:cNvPr id="115716" name="Slide Number Placeholder 3"/>
          <p:cNvSpPr>
            <a:spLocks noGrp="1"/>
          </p:cNvSpPr>
          <p:nvPr>
            <p:ph type="sldNum" sz="quarter" idx="5"/>
          </p:nvPr>
        </p:nvSpPr>
        <p:spPr bwMode="auto">
          <a:noFill/>
          <a:ln>
            <a:miter lim="800000"/>
            <a:headEnd/>
            <a:tailEnd/>
          </a:ln>
        </p:spPr>
        <p:txBody>
          <a:bodyPr/>
          <a:lstStyle/>
          <a:p>
            <a:fld id="{C91FF3D7-57DF-4C4E-B6E4-D7D99F91F437}"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065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a:t>
            </a:r>
            <a:r>
              <a:rPr lang="en-US" baseline="0" dirty="0" smtClean="0"/>
              <a:t> by way of reference on the societal benefits – charter schools are seen as less beneficial and less important than K-12 public schools.</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13</a:t>
            </a:fld>
            <a:endParaRPr lang="en-US" dirty="0"/>
          </a:p>
        </p:txBody>
      </p:sp>
    </p:spTree>
    <p:extLst>
      <p:ext uri="{BB962C8B-B14F-4D97-AF65-F5344CB8AC3E}">
        <p14:creationId xmlns:p14="http://schemas.microsoft.com/office/powerpoint/2010/main" val="269077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Charter schools are seen more often as part of the solution than the problem when it comes to improving the quality of education in NC, but those who see them as part of the problem has increased slightly. </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175379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we see that many consider charter schools to be an important option, there</a:t>
            </a:r>
            <a:r>
              <a:rPr lang="en-US" baseline="0" dirty="0" smtClean="0"/>
              <a:t> is some concern that they may not serve struggling students.</a:t>
            </a:r>
          </a:p>
          <a:p>
            <a:endParaRPr lang="en-US" baseline="0" dirty="0" smtClean="0"/>
          </a:p>
          <a:p>
            <a:r>
              <a:rPr lang="en-US" b="1" baseline="0" dirty="0" smtClean="0"/>
              <a:t>However, one of the strongest findings in this survey is the breadth and depth of voter agreement that state policy and funding decisions are putting greater burdens on our local public schools and giving them fewer resources to educate our students.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70088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we saw some concerns</a:t>
            </a:r>
            <a:r>
              <a:rPr lang="en-US" baseline="0" dirty="0" smtClean="0"/>
              <a:t> about the Wrong Track for schools being related to testing – we asked about a desire for accountability in a variety of questions and learned that the public very much wants accountability across all school settings where taxpayer dollars are used – any appeal of private or charter schools is not that they need less reporting and accountability.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55987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Greatest concerns unchanged: Underpaid teachers; Inadequate funding; Large class sizes.</a:t>
            </a:r>
          </a:p>
          <a:p>
            <a:r>
              <a:rPr lang="en-US" sz="1400" dirty="0" smtClean="0"/>
              <a:t>Responsibility for addressing problems is largely attributed to the state level.</a:t>
            </a:r>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17</a:t>
            </a:fld>
            <a:endParaRPr lang="en-US" dirty="0"/>
          </a:p>
        </p:txBody>
      </p:sp>
    </p:spTree>
    <p:extLst>
      <p:ext uri="{BB962C8B-B14F-4D97-AF65-F5344CB8AC3E}">
        <p14:creationId xmlns:p14="http://schemas.microsoft.com/office/powerpoint/2010/main" val="310464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note here some specific areas of importance to voters</a:t>
            </a:r>
            <a:r>
              <a:rPr lang="en-US" baseline="0" dirty="0" smtClean="0"/>
              <a:t> – including an 8% increase in voter belief that teachers are underpaid – up to 62% from 54% in 2013.</a:t>
            </a:r>
          </a:p>
          <a:p>
            <a:endParaRPr lang="en-US" baseline="0" dirty="0" smtClean="0"/>
          </a:p>
          <a:p>
            <a:r>
              <a:rPr lang="en-US" baseline="0" dirty="0" smtClean="0"/>
              <a:t>Overall, there is a trend indicating increased concern that the resources available for our public schools are inadequate.</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18</a:t>
            </a:fld>
            <a:endParaRPr lang="en-US" dirty="0"/>
          </a:p>
        </p:txBody>
      </p:sp>
    </p:spTree>
    <p:extLst>
      <p:ext uri="{BB962C8B-B14F-4D97-AF65-F5344CB8AC3E}">
        <p14:creationId xmlns:p14="http://schemas.microsoft.com/office/powerpoint/2010/main" val="24591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asked who is responsible for these areas that need improvement, we see strong beliefs that</a:t>
            </a:r>
            <a:r>
              <a:rPr lang="en-US" baseline="0" dirty="0" smtClean="0"/>
              <a:t> the Governor and Legislature are the ones who have primary responsibility for the most important concerns around funding and teacher pay.</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19</a:t>
            </a:fld>
            <a:endParaRPr lang="en-US" dirty="0"/>
          </a:p>
        </p:txBody>
      </p:sp>
    </p:spTree>
    <p:extLst>
      <p:ext uri="{BB962C8B-B14F-4D97-AF65-F5344CB8AC3E}">
        <p14:creationId xmlns:p14="http://schemas.microsoft.com/office/powerpoint/2010/main" val="369107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another approach asking</a:t>
            </a:r>
            <a:r>
              <a:rPr lang="en-US" baseline="0" dirty="0" smtClean="0"/>
              <a:t> how important different issues are, we again see very strong and consistent support for funding the schools and investing in teachers.</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20</a:t>
            </a:fld>
            <a:endParaRPr lang="en-US" dirty="0"/>
          </a:p>
        </p:txBody>
      </p:sp>
    </p:spTree>
    <p:extLst>
      <p:ext uri="{BB962C8B-B14F-4D97-AF65-F5344CB8AC3E}">
        <p14:creationId xmlns:p14="http://schemas.microsoft.com/office/powerpoint/2010/main" val="85465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3</a:t>
            </a:fld>
            <a:endParaRPr lang="en-US" dirty="0"/>
          </a:p>
        </p:txBody>
      </p:sp>
    </p:spTree>
    <p:extLst>
      <p:ext uri="{BB962C8B-B14F-4D97-AF65-F5344CB8AC3E}">
        <p14:creationId xmlns:p14="http://schemas.microsoft.com/office/powerpoint/2010/main" val="330985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Understanding how voters and parents assess the quality</a:t>
            </a:r>
            <a:r>
              <a:rPr lang="en-US" sz="1500" baseline="0" dirty="0" smtClean="0"/>
              <a:t> and success of local schools requires us to have insight into their aspirations for those schools and their perceptions of what matters most to them in fulfilling those aspirations.</a:t>
            </a:r>
            <a:endParaRPr lang="en-US" sz="1500" dirty="0" smtClean="0"/>
          </a:p>
        </p:txBody>
      </p:sp>
      <p:sp>
        <p:nvSpPr>
          <p:cNvPr id="4" name="Slide Number Placeholder 3"/>
          <p:cNvSpPr>
            <a:spLocks noGrp="1"/>
          </p:cNvSpPr>
          <p:nvPr>
            <p:ph type="sldNum" sz="quarter" idx="10"/>
          </p:nvPr>
        </p:nvSpPr>
        <p:spPr/>
        <p:txBody>
          <a:bodyPr/>
          <a:lstStyle/>
          <a:p>
            <a:fld id="{8CC4AAF6-3848-9941-A366-F290F7A1920E}" type="slidenum">
              <a:rPr lang="en-US" smtClean="0"/>
              <a:pPr/>
              <a:t>21</a:t>
            </a:fld>
            <a:endParaRPr lang="en-US" dirty="0"/>
          </a:p>
        </p:txBody>
      </p:sp>
    </p:spTree>
    <p:extLst>
      <p:ext uri="{BB962C8B-B14F-4D97-AF65-F5344CB8AC3E}">
        <p14:creationId xmlns:p14="http://schemas.microsoft.com/office/powerpoint/2010/main" val="31046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approach to</a:t>
            </a:r>
            <a:r>
              <a:rPr lang="en-US" baseline="0" dirty="0" smtClean="0"/>
              <a:t> research and communication recognizes that our decisions involve both rational and emotional factors. This research explicitly identifies how North Carolina voters link the rational attributes and benefits of what they know about k-23 public education with their feelings and aspirations.</a:t>
            </a:r>
            <a:endParaRPr lang="en-US" dirty="0" smtClean="0"/>
          </a:p>
          <a:p>
            <a:endParaRPr lang="en-US" dirty="0"/>
          </a:p>
        </p:txBody>
      </p:sp>
      <p:sp>
        <p:nvSpPr>
          <p:cNvPr id="4" name="Slide Number Placeholder 3"/>
          <p:cNvSpPr>
            <a:spLocks noGrp="1"/>
          </p:cNvSpPr>
          <p:nvPr>
            <p:ph type="sldNum" sz="quarter" idx="10"/>
          </p:nvPr>
        </p:nvSpPr>
        <p:spPr>
          <a:xfrm>
            <a:off x="3884613" y="8846553"/>
            <a:ext cx="2971800" cy="465693"/>
          </a:xfrm>
          <a:prstGeom prst="rect">
            <a:avLst/>
          </a:prstGeom>
        </p:spPr>
        <p:txBody>
          <a:bodyPr/>
          <a:lstStyle/>
          <a:p>
            <a:pPr fontAlgn="base" hangingPunct="0">
              <a:spcBef>
                <a:spcPct val="0"/>
              </a:spcBef>
              <a:spcAft>
                <a:spcPct val="0"/>
              </a:spcAft>
            </a:pPr>
            <a:fld id="{8CC4AAF6-3848-9941-A366-F290F7A1920E}" type="slidenum">
              <a:rPr lang="en-US" sz="1200" smtClean="0">
                <a:solidFill>
                  <a:prstClr val="black"/>
                </a:solidFill>
                <a:latin typeface="Calibri"/>
                <a:ea typeface="ＭＳ Ｐゴシック" charset="-128"/>
                <a:cs typeface="ＭＳ Ｐゴシック" charset="-128"/>
                <a:sym typeface="Helvetica" charset="0"/>
              </a:rPr>
              <a:pPr fontAlgn="base" hangingPunct="0">
                <a:spcBef>
                  <a:spcPct val="0"/>
                </a:spcBef>
                <a:spcAft>
                  <a:spcPct val="0"/>
                </a:spcAft>
              </a:pPr>
              <a:t>22</a:t>
            </a:fld>
            <a:endParaRPr lang="en-US" sz="1200" dirty="0">
              <a:solidFill>
                <a:prstClr val="black"/>
              </a:solidFill>
              <a:latin typeface="Calibri"/>
              <a:ea typeface="ＭＳ Ｐゴシック" charset="-128"/>
              <a:cs typeface="ＭＳ Ｐゴシック" charset="-128"/>
              <a:sym typeface="Helvetica" charset="0"/>
            </a:endParaRPr>
          </a:p>
        </p:txBody>
      </p:sp>
    </p:spTree>
    <p:extLst>
      <p:ext uri="{BB962C8B-B14F-4D97-AF65-F5344CB8AC3E}">
        <p14:creationId xmlns:p14="http://schemas.microsoft.com/office/powerpoint/2010/main" val="126908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marL="167009" marR="0" indent="-167009" algn="l" defTabSz="457200" rtl="0" eaLnBrk="1" fontAlgn="auto" latinLnBrk="0" hangingPunct="1">
              <a:lnSpc>
                <a:spcPct val="100000"/>
              </a:lnSpc>
              <a:spcBef>
                <a:spcPct val="0"/>
              </a:spcBef>
              <a:spcAft>
                <a:spcPts val="0"/>
              </a:spcAft>
              <a:buClrTx/>
              <a:buSzTx/>
              <a:buFont typeface="Arial" pitchFamily="34" charset="0"/>
              <a:buNone/>
              <a:tabLst/>
              <a:defRPr/>
            </a:pPr>
            <a:r>
              <a:rPr lang="en-US" dirty="0" smtClean="0">
                <a:ea typeface="ＭＳ Ｐゴシック" pitchFamily="34" charset="-128"/>
              </a:rPr>
              <a:t>This map represents the</a:t>
            </a:r>
            <a:r>
              <a:rPr lang="en-US" baseline="0" dirty="0" smtClean="0">
                <a:ea typeface="ＭＳ Ｐゴシック" pitchFamily="34" charset="-128"/>
              </a:rPr>
              <a:t> themes and constructs that voters themselves identified when probed for their perceptions of what they personally value in K-12 education.</a:t>
            </a:r>
            <a:endParaRPr lang="en-US" dirty="0" smtClean="0">
              <a:ea typeface="ＭＳ Ｐゴシック" pitchFamily="34" charset="-128"/>
            </a:endParaRPr>
          </a:p>
          <a:p>
            <a:pPr marL="167009" indent="-167009">
              <a:spcBef>
                <a:spcPct val="0"/>
              </a:spcBef>
              <a:buFont typeface="Arial" pitchFamily="34" charset="0"/>
              <a:buNone/>
              <a:defRPr/>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23</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marL="167009" indent="-167009">
              <a:spcBef>
                <a:spcPct val="0"/>
              </a:spcBef>
              <a:buFont typeface="Arial" pitchFamily="34" charset="0"/>
              <a:buNone/>
              <a:defRPr/>
            </a:pPr>
            <a:r>
              <a:rPr lang="en-US" dirty="0" smtClean="0">
                <a:ea typeface="ＭＳ Ｐゴシック" pitchFamily="34" charset="-128"/>
              </a:rPr>
              <a:t>There are four basic</a:t>
            </a:r>
            <a:r>
              <a:rPr lang="en-US" baseline="0" dirty="0" smtClean="0">
                <a:ea typeface="ＭＳ Ｐゴシック" pitchFamily="34" charset="-128"/>
              </a:rPr>
              <a:t> decision-making pathways that voters hold.</a:t>
            </a:r>
          </a:p>
          <a:p>
            <a:pPr marL="167009" indent="-167009">
              <a:spcBef>
                <a:spcPct val="0"/>
              </a:spcBef>
              <a:buFont typeface="Arial" pitchFamily="34" charset="0"/>
              <a:buNone/>
              <a:defRPr/>
            </a:pPr>
            <a:endParaRPr lang="en-US" baseline="0" dirty="0" smtClean="0">
              <a:ea typeface="ＭＳ Ｐゴシック" pitchFamily="34" charset="-128"/>
            </a:endParaRPr>
          </a:p>
          <a:p>
            <a:pPr marL="228600" indent="-228600">
              <a:spcBef>
                <a:spcPct val="0"/>
              </a:spcBef>
              <a:buFont typeface="Arial" pitchFamily="34" charset="0"/>
              <a:buAutoNum type="arabicPeriod"/>
              <a:defRPr/>
            </a:pPr>
            <a:r>
              <a:rPr lang="en-US" baseline="0" dirty="0" smtClean="0">
                <a:ea typeface="ＭＳ Ｐゴシック" pitchFamily="34" charset="-128"/>
              </a:rPr>
              <a:t>Accomplished parents – individuals whose ultimate aspiration when considering K-12 school choices is whether or not their experience of their child’s K-12 education assures them they have been and are a successful parent. This is a very individually centered approach to decision making, but it is real and very powerful among parents.</a:t>
            </a:r>
          </a:p>
          <a:p>
            <a:pPr marL="228600" indent="-228600">
              <a:spcBef>
                <a:spcPct val="0"/>
              </a:spcBef>
              <a:buFont typeface="Arial" pitchFamily="34" charset="0"/>
              <a:buAutoNum type="arabicPeriod"/>
              <a:defRPr/>
            </a:pPr>
            <a:r>
              <a:rPr lang="en-US" baseline="0" dirty="0" smtClean="0">
                <a:ea typeface="ＭＳ Ｐゴシック" pitchFamily="34" charset="-128"/>
              </a:rPr>
              <a:t>There are others whose ultimate aspiration is reassurance that their school choices are creating a better society. This mindset is much more about the public benefit rather than the individual benefit.</a:t>
            </a:r>
          </a:p>
          <a:p>
            <a:pPr marL="228600" indent="-228600">
              <a:spcBef>
                <a:spcPct val="0"/>
              </a:spcBef>
              <a:buFont typeface="Arial" pitchFamily="34" charset="0"/>
              <a:buAutoNum type="arabicPeriod"/>
              <a:defRPr/>
            </a:pPr>
            <a:r>
              <a:rPr lang="en-US" baseline="0" dirty="0" smtClean="0">
                <a:ea typeface="ＭＳ Ｐゴシック" pitchFamily="34" charset="-128"/>
              </a:rPr>
              <a:t>The other individual centric approach is focused on the child outcome, not the parental experience. This successful individuals pathway exists for many NC voters.</a:t>
            </a:r>
          </a:p>
          <a:p>
            <a:pPr marL="228600" indent="-228600">
              <a:spcBef>
                <a:spcPct val="0"/>
              </a:spcBef>
              <a:buFont typeface="Arial" pitchFamily="34" charset="0"/>
              <a:buAutoNum type="arabicPeriod"/>
              <a:defRPr/>
            </a:pPr>
            <a:r>
              <a:rPr lang="en-US" baseline="0" dirty="0" smtClean="0">
                <a:ea typeface="ＭＳ Ｐゴシック" pitchFamily="34" charset="-128"/>
              </a:rPr>
              <a:t>Fair and Equal is the fourth primary approach to assessing the value of k-12 schools, it is another orientation that focuses on the public good.</a:t>
            </a:r>
          </a:p>
          <a:p>
            <a:pPr marL="0" indent="0">
              <a:spcBef>
                <a:spcPct val="0"/>
              </a:spcBef>
              <a:buFont typeface="Arial" pitchFamily="34" charset="0"/>
              <a:buNone/>
              <a:defRPr/>
            </a:pPr>
            <a:endParaRPr lang="en-US" baseline="0" dirty="0" smtClean="0">
              <a:ea typeface="ＭＳ Ｐゴシック" pitchFamily="34" charset="-128"/>
            </a:endParaRPr>
          </a:p>
          <a:p>
            <a:pPr marL="0" indent="0">
              <a:spcBef>
                <a:spcPct val="0"/>
              </a:spcBef>
              <a:buFont typeface="Arial" pitchFamily="34" charset="0"/>
              <a:buNone/>
              <a:defRPr/>
            </a:pPr>
            <a:r>
              <a:rPr lang="en-US" baseline="0" dirty="0" smtClean="0">
                <a:ea typeface="ＭＳ Ｐゴシック" pitchFamily="34" charset="-128"/>
              </a:rPr>
              <a:t>While voters and parents very much want to satisfy their individual interests as the primary driver of their relationship with local schools, they do not want to be forced to choose between the individual good and the public benefit.</a:t>
            </a:r>
          </a:p>
          <a:p>
            <a:pPr marL="0" indent="0">
              <a:spcBef>
                <a:spcPct val="0"/>
              </a:spcBef>
              <a:buFont typeface="Arial" pitchFamily="34" charset="0"/>
              <a:buNone/>
              <a:defRPr/>
            </a:pPr>
            <a:endParaRPr lang="en-US" baseline="0" dirty="0" smtClean="0">
              <a:ea typeface="ＭＳ Ｐゴシック" pitchFamily="34" charset="-128"/>
            </a:endParaRPr>
          </a:p>
          <a:p>
            <a:pPr marL="0" indent="0">
              <a:spcBef>
                <a:spcPct val="0"/>
              </a:spcBef>
              <a:buFont typeface="Arial" pitchFamily="34" charset="0"/>
              <a:buNone/>
              <a:defRPr/>
            </a:pPr>
            <a:r>
              <a:rPr lang="en-US" baseline="0" dirty="0" smtClean="0">
                <a:ea typeface="ＭＳ Ｐゴシック" pitchFamily="34" charset="-128"/>
              </a:rPr>
              <a:t>However, K-12 public schools are perceived as relatively stronger on providing the societal benefits of education and not as strong on fulfilling the individual aspirations of parents and voters.</a:t>
            </a:r>
          </a:p>
          <a:p>
            <a:pPr marL="167009" indent="-167009">
              <a:spcBef>
                <a:spcPct val="0"/>
              </a:spcBef>
              <a:buFont typeface="Arial" pitchFamily="34" charset="0"/>
              <a:buNone/>
              <a:defRPr/>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24</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marL="167009" marR="0" indent="-167009" algn="l" defTabSz="457200" rtl="0" eaLnBrk="1" fontAlgn="auto" latinLnBrk="0" hangingPunct="1">
              <a:lnSpc>
                <a:spcPct val="100000"/>
              </a:lnSpc>
              <a:spcBef>
                <a:spcPct val="0"/>
              </a:spcBef>
              <a:spcAft>
                <a:spcPts val="0"/>
              </a:spcAft>
              <a:buClrTx/>
              <a:buSzTx/>
              <a:buFont typeface="Arial" pitchFamily="34" charset="0"/>
              <a:buNone/>
              <a:tabLst/>
              <a:defRPr/>
            </a:pPr>
            <a:r>
              <a:rPr lang="en-US" dirty="0" smtClean="0">
                <a:ea typeface="ＭＳ Ｐゴシック" pitchFamily="34" charset="-128"/>
              </a:rPr>
              <a:t>The research</a:t>
            </a:r>
            <a:r>
              <a:rPr lang="en-US" baseline="0" dirty="0" smtClean="0">
                <a:ea typeface="ＭＳ Ｐゴシック" pitchFamily="34" charset="-128"/>
              </a:rPr>
              <a:t> shows a strong path forward where we demonstrate and communicate that our K-12 schools fulfill parental aspirations for their own success, for each student’s success and still provide the broader societal benefits.</a:t>
            </a:r>
            <a:endParaRPr lang="en-US" dirty="0" smtClean="0">
              <a:ea typeface="ＭＳ Ｐゴシック" pitchFamily="34" charset="-128"/>
            </a:endParaRPr>
          </a:p>
          <a:p>
            <a:pPr marL="167009" indent="-167009">
              <a:spcBef>
                <a:spcPct val="0"/>
              </a:spcBef>
              <a:buFont typeface="Arial" pitchFamily="34" charset="0"/>
              <a:buNone/>
              <a:defRPr/>
            </a:pP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25</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Notes Placeholder 2"/>
          <p:cNvSpPr>
            <a:spLocks noGrp="1"/>
          </p:cNvSpPr>
          <p:nvPr>
            <p:ph type="body" idx="1"/>
          </p:nvPr>
        </p:nvSpPr>
        <p:spPr bwMode="auto">
          <a:extLst/>
        </p:spPr>
        <p:txBody>
          <a:bodyPr wrap="square" numCol="1" anchor="t" anchorCtr="0" compatLnSpc="1">
            <a:prstTxWarp prst="textNoShape">
              <a:avLst/>
            </a:prstTxWarp>
          </a:bodyPr>
          <a:lstStyle/>
          <a:p>
            <a:pPr marL="167009" indent="-167009">
              <a:spcBef>
                <a:spcPct val="0"/>
              </a:spcBef>
              <a:buFont typeface="Arial" pitchFamily="34" charset="0"/>
              <a:buNone/>
              <a:defRPr/>
            </a:pPr>
            <a:r>
              <a:rPr lang="en-US" dirty="0" smtClean="0">
                <a:ea typeface="ＭＳ Ｐゴシック" pitchFamily="34" charset="-128"/>
              </a:rPr>
              <a:t>We also</a:t>
            </a:r>
            <a:r>
              <a:rPr lang="en-US" baseline="0" dirty="0" smtClean="0">
                <a:ea typeface="ＭＳ Ｐゴシック" pitchFamily="34" charset="-128"/>
              </a:rPr>
              <a:t> examined these important attributes and characteristics of ideal schools to see which items are the most important when it comes to ranking the overall quality of those local schools – the school grades that we saw from voters in an earlier slide.</a:t>
            </a:r>
          </a:p>
          <a:p>
            <a:pPr marL="167009" indent="-167009">
              <a:spcBef>
                <a:spcPct val="0"/>
              </a:spcBef>
              <a:buFont typeface="Arial" pitchFamily="34" charset="0"/>
              <a:buNone/>
              <a:defRPr/>
            </a:pPr>
            <a:endParaRPr lang="en-US" baseline="0" dirty="0" smtClean="0">
              <a:ea typeface="ＭＳ Ｐゴシック" pitchFamily="34" charset="-128"/>
            </a:endParaRPr>
          </a:p>
          <a:p>
            <a:pPr marL="167009" indent="-167009">
              <a:spcBef>
                <a:spcPct val="0"/>
              </a:spcBef>
              <a:buFont typeface="Arial" pitchFamily="34" charset="0"/>
              <a:buNone/>
              <a:defRPr/>
            </a:pPr>
            <a:r>
              <a:rPr lang="en-US" baseline="0" dirty="0" smtClean="0">
                <a:ea typeface="ＭＳ Ｐゴシック" pitchFamily="34" charset="-128"/>
              </a:rPr>
              <a:t>Three characteristics are the most highly correlated with those school grades: Excellent Teachers, Provide a Complete Education and Students are Prepared for Higher Education</a:t>
            </a:r>
            <a:endParaRPr lang="en-US" dirty="0" smtClean="0">
              <a:ea typeface="ＭＳ Ｐゴシック" pitchFamily="34" charset="-128"/>
            </a:endParaRPr>
          </a:p>
        </p:txBody>
      </p:sp>
      <p:sp>
        <p:nvSpPr>
          <p:cNvPr id="25604" name="Slide Number Placeholder 3"/>
          <p:cNvSpPr>
            <a:spLocks noGrp="1"/>
          </p:cNvSpPr>
          <p:nvPr>
            <p:ph type="sldNum" sz="quarter" idx="5"/>
          </p:nvPr>
        </p:nvSpPr>
        <p:spPr bwMode="auto">
          <a:xfrm>
            <a:off x="3884613" y="8846553"/>
            <a:ext cx="2971800" cy="465693"/>
          </a:xfrm>
          <a:prstGeom prst="rect">
            <a:avLst/>
          </a:prstGeom>
          <a:ln>
            <a:miter lim="800000"/>
            <a:headEnd/>
            <a:tailEnd/>
          </a:ln>
        </p:spPr>
        <p:txBody>
          <a:bodyPr wrap="square" numCol="1" anchorCtr="0" compatLnSpc="1">
            <a:prstTxWarp prst="textNoShape">
              <a:avLst/>
            </a:prstTxWarp>
          </a:bodyPr>
          <a:lstStyle/>
          <a:p>
            <a:pPr defTabSz="454637" fontAlgn="base" hangingPunct="0">
              <a:spcBef>
                <a:spcPct val="0"/>
              </a:spcBef>
              <a:spcAft>
                <a:spcPct val="0"/>
              </a:spcAft>
              <a:defRPr/>
            </a:pPr>
            <a:fld id="{A2B7ADC0-5DA1-48C2-A2B1-02A3931924EC}" type="slidenum">
              <a:rPr lang="en-US" sz="1200" smtClean="0">
                <a:solidFill>
                  <a:srgbClr val="000000"/>
                </a:solidFill>
                <a:latin typeface="Calibri"/>
                <a:ea typeface="ＭＳ Ｐゴシック" charset="-128"/>
                <a:cs typeface="Arial" pitchFamily="34" charset="0"/>
                <a:sym typeface="Helvetica" charset="0"/>
              </a:rPr>
              <a:pPr defTabSz="454637" fontAlgn="base" hangingPunct="0">
                <a:spcBef>
                  <a:spcPct val="0"/>
                </a:spcBef>
                <a:spcAft>
                  <a:spcPct val="0"/>
                </a:spcAft>
                <a:defRPr/>
              </a:pPr>
              <a:t>26</a:t>
            </a:fld>
            <a:endParaRPr lang="en-US" sz="1200" dirty="0" smtClean="0">
              <a:solidFill>
                <a:srgbClr val="000000"/>
              </a:solidFill>
              <a:latin typeface="Calibri"/>
              <a:ea typeface="ＭＳ Ｐゴシック" charset="-128"/>
              <a:cs typeface="Arial" pitchFamily="34" charset="0"/>
              <a:sym typeface="Helvetica" charset="0"/>
            </a:endParaRPr>
          </a:p>
        </p:txBody>
      </p:sp>
    </p:spTree>
    <p:extLst>
      <p:ext uri="{BB962C8B-B14F-4D97-AF65-F5344CB8AC3E}">
        <p14:creationId xmlns:p14="http://schemas.microsoft.com/office/powerpoint/2010/main" val="104397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407590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129875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4199016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211813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here that relatively few North Carolinians have direct experience with charter schools or private schools. We ask about private and charter schools to understand if people’s perceptions of public school differ from other educational institutions. </a:t>
            </a:r>
            <a:r>
              <a:rPr lang="en-US" baseline="0" smtClean="0"/>
              <a:t>Our goal is to tease out specific feelings about public schools, and I’ll be highlighting some of these contextual findings. </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4</a:t>
            </a:fld>
            <a:endParaRPr lang="en-US" dirty="0"/>
          </a:p>
        </p:txBody>
      </p:sp>
    </p:spTree>
    <p:extLst>
      <p:ext uri="{BB962C8B-B14F-4D97-AF65-F5344CB8AC3E}">
        <p14:creationId xmlns:p14="http://schemas.microsoft.com/office/powerpoint/2010/main" val="350024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p:sp>
      <p:sp>
        <p:nvSpPr>
          <p:cNvPr id="16387" name="Rectangle 2"/>
          <p:cNvSpPr>
            <a:spLocks noGrp="1" noChangeArrowheads="1"/>
          </p:cNvSpPr>
          <p:nvPr>
            <p:ph type="body" idx="1"/>
          </p:nvPr>
        </p:nvSpPr>
        <p:spPr>
          <a:noFill/>
          <a:ln w="9525"/>
        </p:spPr>
        <p:txBody>
          <a:bodyPr/>
          <a:lstStyle/>
          <a:p>
            <a:pPr eaLnBrk="1"/>
            <a:endParaRPr lang="en-US">
              <a:latin typeface="Noteworthy Bold" charset="0"/>
              <a:ea typeface="ＭＳ Ｐゴシック" charset="-128"/>
            </a:endParaRPr>
          </a:p>
        </p:txBody>
      </p:sp>
    </p:spTree>
    <p:extLst>
      <p:ext uri="{BB962C8B-B14F-4D97-AF65-F5344CB8AC3E}">
        <p14:creationId xmlns:p14="http://schemas.microsoft.com/office/powerpoint/2010/main" val="51864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Voters are more concerned</a:t>
            </a:r>
            <a:r>
              <a:rPr lang="en-US" sz="1400" baseline="0" dirty="0" smtClean="0"/>
              <a:t> about funding and support for K-12 public education than they were two years ago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5</a:t>
            </a:fld>
            <a:endParaRPr lang="en-US" dirty="0"/>
          </a:p>
        </p:txBody>
      </p:sp>
    </p:spTree>
    <p:extLst>
      <p:ext uri="{BB962C8B-B14F-4D97-AF65-F5344CB8AC3E}">
        <p14:creationId xmlns:p14="http://schemas.microsoft.com/office/powerpoint/2010/main" val="237327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An 11% increase in voter perception</a:t>
            </a:r>
            <a:r>
              <a:rPr lang="en-US" sz="1200" baseline="0" dirty="0" smtClean="0">
                <a:latin typeface="Arial"/>
                <a:cs typeface="Arial"/>
              </a:rPr>
              <a:t> that our K-12 public education across the state is on the wrong track.</a:t>
            </a:r>
            <a:endParaRPr lang="en-US"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6</a:t>
            </a:fld>
            <a:endParaRPr lang="en-US" dirty="0"/>
          </a:p>
        </p:txBody>
      </p:sp>
    </p:spTree>
    <p:extLst>
      <p:ext uri="{BB962C8B-B14F-4D97-AF65-F5344CB8AC3E}">
        <p14:creationId xmlns:p14="http://schemas.microsoft.com/office/powerpoint/2010/main" val="398789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about why voters have these perceptions of right direction and wrong track, it is interesting</a:t>
            </a:r>
            <a:r>
              <a:rPr lang="en-US" baseline="0" dirty="0" smtClean="0"/>
              <a:t> to note that the wrong track concerns are systemic in nature and the right direction responses are about specific local exceptions to the overall climate.</a:t>
            </a:r>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7</a:t>
            </a:fld>
            <a:endParaRPr lang="en-US" dirty="0"/>
          </a:p>
        </p:txBody>
      </p:sp>
    </p:spTree>
    <p:extLst>
      <p:ext uri="{BB962C8B-B14F-4D97-AF65-F5344CB8AC3E}">
        <p14:creationId xmlns:p14="http://schemas.microsoft.com/office/powerpoint/2010/main" val="224853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erosion in confidence about our K-12 public schools is also seen here with lower grades for teachers and educators and schools in</a:t>
            </a:r>
            <a:r>
              <a:rPr lang="en-US" baseline="0" dirty="0" smtClean="0"/>
              <a:t> 2015 than we had in 2013. Again, the more personal and proximate the relationship is, the better the grades. We should always talk about our local teachers and schools – not about our system, or our district.</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8</a:t>
            </a:fld>
            <a:endParaRPr lang="en-US" dirty="0"/>
          </a:p>
        </p:txBody>
      </p:sp>
    </p:spTree>
    <p:extLst>
      <p:ext uri="{BB962C8B-B14F-4D97-AF65-F5344CB8AC3E}">
        <p14:creationId xmlns:p14="http://schemas.microsoft.com/office/powerpoint/2010/main" val="136693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Just by way of comparison,</a:t>
            </a:r>
            <a:r>
              <a:rPr lang="en-US" baseline="0" dirty="0" smtClean="0"/>
              <a:t> voters don’t think that there is a meaningful difference between the quality of charter schools vs. public schools – so their anxiety and concern is widespread.</a:t>
            </a:r>
            <a:endParaRPr lang="en-US" dirty="0" smtClean="0"/>
          </a:p>
          <a:p>
            <a:endParaRPr lang="en-US"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9</a:t>
            </a:fld>
            <a:endParaRPr lang="en-US" dirty="0"/>
          </a:p>
        </p:txBody>
      </p:sp>
    </p:spTree>
    <p:extLst>
      <p:ext uri="{BB962C8B-B14F-4D97-AF65-F5344CB8AC3E}">
        <p14:creationId xmlns:p14="http://schemas.microsoft.com/office/powerpoint/2010/main" val="349352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see a slight erosion in how </a:t>
            </a:r>
            <a:r>
              <a:rPr lang="en-US" sz="1200" b="1" kern="1200" dirty="0" smtClean="0">
                <a:solidFill>
                  <a:schemeClr val="tx1"/>
                </a:solidFill>
                <a:latin typeface="+mn-lt"/>
                <a:ea typeface="+mn-ea"/>
                <a:cs typeface="+mn-cs"/>
              </a:rPr>
              <a:t>important</a:t>
            </a:r>
            <a:r>
              <a:rPr lang="en-US" sz="1200" kern="1200" baseline="0" dirty="0" smtClean="0">
                <a:solidFill>
                  <a:schemeClr val="tx1"/>
                </a:solidFill>
                <a:latin typeface="+mn-lt"/>
                <a:ea typeface="+mn-ea"/>
                <a:cs typeface="+mn-cs"/>
              </a:rPr>
              <a:t> voters think our public schools are to the state.</a:t>
            </a:r>
            <a:endParaRPr lang="en-US" u="sng" dirty="0"/>
          </a:p>
        </p:txBody>
      </p:sp>
      <p:sp>
        <p:nvSpPr>
          <p:cNvPr id="4" name="Slide Number Placeholder 3"/>
          <p:cNvSpPr>
            <a:spLocks noGrp="1"/>
          </p:cNvSpPr>
          <p:nvPr>
            <p:ph type="sldNum" sz="quarter" idx="10"/>
          </p:nvPr>
        </p:nvSpPr>
        <p:spPr/>
        <p:txBody>
          <a:bodyPr/>
          <a:lstStyle/>
          <a:p>
            <a:fld id="{8CC4AAF6-3848-9941-A366-F290F7A1920E}" type="slidenum">
              <a:rPr lang="en-US" smtClean="0"/>
              <a:pPr/>
              <a:t>10</a:t>
            </a:fld>
            <a:endParaRPr lang="en-US" dirty="0"/>
          </a:p>
        </p:txBody>
      </p:sp>
    </p:spTree>
    <p:extLst>
      <p:ext uri="{BB962C8B-B14F-4D97-AF65-F5344CB8AC3E}">
        <p14:creationId xmlns:p14="http://schemas.microsoft.com/office/powerpoint/2010/main" val="308753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defRPr sz="16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377302437"/>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396610"/>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09590"/>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09590"/>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09590"/>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809590"/>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37730243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85259"/>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41412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6903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dirty="0" smtClean="0"/>
              <a:t>Click to edit Master title style</a:t>
            </a:r>
            <a:endParaRPr dirty="0"/>
          </a:p>
        </p:txBody>
      </p:sp>
      <p:sp>
        <p:nvSpPr>
          <p:cNvPr id="3" name="Content Placeholder 2"/>
          <p:cNvSpPr>
            <a:spLocks noGrp="1"/>
          </p:cNvSpPr>
          <p:nvPr>
            <p:ph idx="1"/>
          </p:nvPr>
        </p:nvSpPr>
        <p:spPr>
          <a:xfrm>
            <a:off x="1114424" y="2595562"/>
            <a:ext cx="7610476" cy="3670767"/>
          </a:xfrm>
          <a:prstGeom prst="rect">
            <a:avLst/>
          </a:prstGeom>
        </p:spPr>
        <p:txBody>
          <a:bodyPr>
            <a:normAutofit/>
          </a:bodyPr>
          <a:lstStyle>
            <a:lvl1pPr>
              <a:defRPr sz="16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a:xfrm>
            <a:off x="8789894" y="6569075"/>
            <a:ext cx="457200" cy="365125"/>
          </a:xfrm>
          <a:prstGeom prst="rect">
            <a:avLst/>
          </a:prstGeom>
        </p:spPr>
        <p:txBody>
          <a:bodyPr/>
          <a:lstStyle/>
          <a:p>
            <a:fld id="{121271BA-3BBC-5A45-98C6-2CD0E4F594F1}" type="slidenum">
              <a:rPr lang="en-US" smtClean="0">
                <a:solidFill>
                  <a:prstClr val="black">
                    <a:lumMod val="65000"/>
                    <a:lumOff val="35000"/>
                  </a:prstClr>
                </a:solidFill>
                <a:latin typeface="Century Gothic"/>
              </a:rPr>
              <a:pPr/>
              <a:t>‹#›</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val="293997571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defRPr sz="16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37730243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377302437"/>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85259"/>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22960"/>
            <a:ext cx="8913813" cy="685800"/>
          </a:xfrm>
          <a:prstGeom prst="rect">
            <a:avLst/>
          </a:prstGeom>
          <a:solidFill>
            <a:schemeClr val="tx2"/>
          </a:solidFill>
        </p:spPr>
        <p:txBody>
          <a:bodyPr vert="horz" lIns="731520" tIns="0" rIns="0" bIns="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11" name="Group 10"/>
          <p:cNvGrpSpPr>
            <a:grpSpLocks noChangeAspect="1"/>
          </p:cNvGrpSpPr>
          <p:nvPr userDrawn="1"/>
        </p:nvGrpSpPr>
        <p:grpSpPr>
          <a:xfrm>
            <a:off x="6941451" y="291086"/>
            <a:ext cx="1877525" cy="393919"/>
            <a:chOff x="4381500" y="172944"/>
            <a:chExt cx="4532313" cy="950912"/>
          </a:xfrm>
        </p:grpSpPr>
        <p:pic>
          <p:nvPicPr>
            <p:cNvPr id="12" name="Picture 27" descr="Final ASG logo"/>
            <p:cNvPicPr>
              <a:picLocks noChangeArrowheads="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7721600" y="172944"/>
              <a:ext cx="1192213"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6"/>
            <a:stretch>
              <a:fillRect/>
            </a:stretch>
          </p:blipFill>
          <p:spPr>
            <a:xfrm>
              <a:off x="4381500" y="520700"/>
              <a:ext cx="3200400" cy="469900"/>
            </a:xfrm>
            <a:prstGeom prst="rect">
              <a:avLst/>
            </a:prstGeom>
          </p:spPr>
        </p:pic>
      </p:grpSp>
      <p:sp>
        <p:nvSpPr>
          <p:cNvPr id="8" name="TextBox 7"/>
          <p:cNvSpPr txBox="1"/>
          <p:nvPr userDrawn="1"/>
        </p:nvSpPr>
        <p:spPr>
          <a:xfrm>
            <a:off x="240343" y="655362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tx2"/>
                </a:solidFill>
                <a:latin typeface="Arial"/>
                <a:cs typeface="Arial"/>
              </a:rPr>
              <a:pPr/>
              <a:t>‹#›</a:t>
            </a:fld>
            <a:endParaRPr lang="en-US" sz="800" dirty="0">
              <a:solidFill>
                <a:schemeClr val="tx2"/>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p:wipe/>
  </p:transition>
  <p:timing>
    <p:tnLst>
      <p:par>
        <p:cTn id="1" dur="indefinite" restart="never" nodeType="tmRoot"/>
      </p:par>
    </p:tnLst>
  </p:timing>
  <p:hf hdr="0" ftr="0" dt="0"/>
  <p:txStyles>
    <p:titleStyle>
      <a:lvl1pPr marL="0" indent="0" algn="l" defTabSz="914400" rtl="0" eaLnBrk="1" latinLnBrk="0" hangingPunct="1">
        <a:lnSpc>
          <a:spcPct val="100000"/>
        </a:lnSpc>
        <a:spcBef>
          <a:spcPct val="0"/>
        </a:spcBef>
        <a:buNone/>
        <a:defRPr sz="2100" kern="1200">
          <a:solidFill>
            <a:schemeClr val="bg1"/>
          </a:solidFill>
          <a:latin typeface="Arial"/>
          <a:ea typeface="+mj-ea"/>
          <a:cs typeface="Arial"/>
        </a:defRPr>
      </a:lvl1pPr>
    </p:titleStyle>
    <p:bodyStyle>
      <a:lvl1pPr marL="342900" indent="-342900" algn="l" defTabSz="914400" rtl="0" eaLnBrk="1" latinLnBrk="0" hangingPunct="1">
        <a:spcBef>
          <a:spcPts val="2000"/>
        </a:spcBef>
        <a:buClrTx/>
        <a:buFont typeface="Arial"/>
        <a:buChar char="•"/>
        <a:defRPr sz="2000" kern="1200">
          <a:solidFill>
            <a:schemeClr val="tx1">
              <a:lumMod val="65000"/>
              <a:lumOff val="35000"/>
            </a:schemeClr>
          </a:solidFill>
          <a:latin typeface="Arial"/>
          <a:ea typeface="+mn-ea"/>
          <a:cs typeface="Arial"/>
        </a:defRPr>
      </a:lvl1pPr>
      <a:lvl2pPr marL="63500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2pPr>
      <a:lvl3pPr marL="97155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3pPr>
      <a:lvl4pPr marL="132080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4pPr>
      <a:lvl5pPr marL="165735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3"/>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44" r:id="rId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BE5E2C"/>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8" name="Picture 7"/>
          <p:cNvPicPr>
            <a:picLocks noChangeAspect="1"/>
          </p:cNvPicPr>
          <p:nvPr userDrawn="1"/>
        </p:nvPicPr>
        <p:blipFill>
          <a:blip r:embed="rId4"/>
          <a:stretch>
            <a:fillRect/>
          </a:stretch>
        </p:blipFill>
        <p:spPr>
          <a:xfrm>
            <a:off x="7915605" y="5674250"/>
            <a:ext cx="1203645" cy="1183750"/>
          </a:xfrm>
          <a:prstGeom prst="rect">
            <a:avLst/>
          </a:prstGeom>
        </p:spPr>
      </p:pic>
      <p:sp>
        <p:nvSpPr>
          <p:cNvPr id="6" name="TextBox 5"/>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schemeClr val="bg1"/>
                </a:solidFill>
                <a:latin typeface="Arial"/>
                <a:cs typeface="Arial"/>
              </a:rPr>
              <a:pPr/>
              <a:t>‹#›</a:t>
            </a:fld>
            <a:endParaRPr lang="en-US" sz="800" dirty="0">
              <a:solidFill>
                <a:schemeClr val="bg1"/>
              </a:solidFill>
              <a:latin typeface="Arial"/>
              <a:cs typeface="Arial"/>
            </a:endParaRPr>
          </a:p>
        </p:txBody>
      </p:sp>
    </p:spTree>
    <p:extLst>
      <p:ext uri="{BB962C8B-B14F-4D97-AF65-F5344CB8AC3E}">
        <p14:creationId xmlns:p14="http://schemas.microsoft.com/office/powerpoint/2010/main" val="2921250722"/>
      </p:ext>
    </p:extLst>
  </p:cSld>
  <p:clrMap bg1="lt1" tx1="dk1" bg2="lt2" tx2="dk2" accent1="accent1" accent2="accent2" accent3="accent3" accent4="accent4" accent5="accent5" accent6="accent6" hlink="hlink" folHlink="folHlink"/>
  <p:sldLayoutIdLst>
    <p:sldLayoutId id="2147483756" r:id="rId1"/>
    <p:sldLayoutId id="2147483757"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22960"/>
            <a:ext cx="8913813" cy="685800"/>
          </a:xfrm>
          <a:prstGeom prst="rect">
            <a:avLst/>
          </a:prstGeom>
          <a:solidFill>
            <a:schemeClr val="tx2"/>
          </a:solidFill>
        </p:spPr>
        <p:txBody>
          <a:bodyPr vert="horz" lIns="731520" tIns="0" rIns="0" bIns="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11" name="Group 10"/>
          <p:cNvGrpSpPr>
            <a:grpSpLocks noChangeAspect="1"/>
          </p:cNvGrpSpPr>
          <p:nvPr userDrawn="1"/>
        </p:nvGrpSpPr>
        <p:grpSpPr>
          <a:xfrm>
            <a:off x="6941451" y="291086"/>
            <a:ext cx="1877525" cy="393919"/>
            <a:chOff x="4381500" y="172944"/>
            <a:chExt cx="4532313" cy="950912"/>
          </a:xfrm>
        </p:grpSpPr>
        <p:pic>
          <p:nvPicPr>
            <p:cNvPr id="12" name="Picture 27" descr="Final ASG logo"/>
            <p:cNvPicPr>
              <a:picLocks noChangeArrowheads="1"/>
            </p:cNvPicPr>
            <p:nvPr userDrawn="1"/>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7721600" y="172944"/>
              <a:ext cx="1192213" cy="95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7"/>
            <a:stretch>
              <a:fillRect/>
            </a:stretch>
          </p:blipFill>
          <p:spPr>
            <a:xfrm>
              <a:off x="4381500" y="520700"/>
              <a:ext cx="3200400" cy="469900"/>
            </a:xfrm>
            <a:prstGeom prst="rect">
              <a:avLst/>
            </a:prstGeom>
          </p:spPr>
        </p:pic>
      </p:grpSp>
      <p:sp>
        <p:nvSpPr>
          <p:cNvPr id="8" name="TextBox 7"/>
          <p:cNvSpPr txBox="1"/>
          <p:nvPr userDrawn="1"/>
        </p:nvSpPr>
        <p:spPr>
          <a:xfrm>
            <a:off x="240343" y="6553628"/>
            <a:ext cx="1600200" cy="123111"/>
          </a:xfrm>
          <a:prstGeom prst="rect">
            <a:avLst/>
          </a:prstGeom>
          <a:noFill/>
        </p:spPr>
        <p:txBody>
          <a:bodyPr wrap="square" lIns="0" tIns="0" rIns="0" bIns="0" rtlCol="0">
            <a:spAutoFit/>
          </a:bodyPr>
          <a:lstStyle/>
          <a:p>
            <a:fld id="{C2FF2AFB-3C31-B049-9852-FC04B6B1FCB8}" type="slidenum">
              <a:rPr lang="en-US" sz="800" smtClean="0">
                <a:solidFill>
                  <a:srgbClr val="333333"/>
                </a:solidFill>
                <a:latin typeface="Arial"/>
                <a:cs typeface="Arial"/>
              </a:rPr>
              <a:pPr/>
              <a:t>‹#›</a:t>
            </a:fld>
            <a:endParaRPr lang="en-US" sz="800" dirty="0">
              <a:solidFill>
                <a:srgbClr val="333333"/>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transition spd="slow">
    <p:wipe/>
  </p:transition>
  <p:timing>
    <p:tnLst>
      <p:par>
        <p:cTn id="1" dur="indefinite" restart="never" nodeType="tmRoot"/>
      </p:par>
    </p:tnLst>
  </p:timing>
  <p:hf hdr="0" ftr="0" dt="0"/>
  <p:txStyles>
    <p:titleStyle>
      <a:lvl1pPr marL="0" indent="0" algn="l" defTabSz="914400" rtl="0" eaLnBrk="1" latinLnBrk="0" hangingPunct="1">
        <a:lnSpc>
          <a:spcPct val="100000"/>
        </a:lnSpc>
        <a:spcBef>
          <a:spcPct val="0"/>
        </a:spcBef>
        <a:buNone/>
        <a:defRPr sz="2100" kern="1200">
          <a:solidFill>
            <a:schemeClr val="bg1"/>
          </a:solidFill>
          <a:latin typeface="Arial"/>
          <a:ea typeface="+mj-ea"/>
          <a:cs typeface="Arial"/>
        </a:defRPr>
      </a:lvl1pPr>
    </p:titleStyle>
    <p:bodyStyle>
      <a:lvl1pPr marL="342900" indent="-342900" algn="l" defTabSz="914400" rtl="0" eaLnBrk="1" latinLnBrk="0" hangingPunct="1">
        <a:spcBef>
          <a:spcPts val="2000"/>
        </a:spcBef>
        <a:buClrTx/>
        <a:buFont typeface="Arial"/>
        <a:buChar char="•"/>
        <a:defRPr sz="2000" kern="1200">
          <a:solidFill>
            <a:schemeClr val="tx1">
              <a:lumMod val="65000"/>
              <a:lumOff val="35000"/>
            </a:schemeClr>
          </a:solidFill>
          <a:latin typeface="Arial"/>
          <a:ea typeface="+mn-ea"/>
          <a:cs typeface="Arial"/>
        </a:defRPr>
      </a:lvl1pPr>
      <a:lvl2pPr marL="63500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2pPr>
      <a:lvl3pPr marL="97155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3pPr>
      <a:lvl4pPr marL="132080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4pPr>
      <a:lvl5pPr marL="1657350" indent="-285750" algn="l" defTabSz="914400" rtl="0" eaLnBrk="1" latinLnBrk="0" hangingPunct="1">
        <a:spcBef>
          <a:spcPts val="600"/>
        </a:spcBef>
        <a:buClrTx/>
        <a:buFont typeface="Arial"/>
        <a:buChar char="•"/>
        <a:defRPr sz="18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4"/>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prstClr val="white"/>
                </a:solidFill>
                <a:latin typeface="Arial"/>
                <a:cs typeface="Arial"/>
              </a:rPr>
              <a:pPr/>
              <a:t>‹#›</a:t>
            </a:fld>
            <a:endParaRPr lang="en-US" sz="800" dirty="0">
              <a:solidFill>
                <a:prstClr val="white"/>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64" r:id="rId1"/>
    <p:sldLayoutId id="2147483765"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4"/>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prstClr val="white"/>
                </a:solidFill>
                <a:latin typeface="Arial"/>
                <a:cs typeface="Arial"/>
              </a:rPr>
              <a:pPr/>
              <a:t>‹#›</a:t>
            </a:fld>
            <a:endParaRPr lang="en-US" sz="800" dirty="0">
              <a:solidFill>
                <a:prstClr val="white"/>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67" r:id="rId1"/>
    <p:sldLayoutId id="2147483768"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4"/>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prstClr val="white"/>
                </a:solidFill>
                <a:latin typeface="Arial"/>
                <a:cs typeface="Arial"/>
              </a:rPr>
              <a:pPr/>
              <a:t>‹#›</a:t>
            </a:fld>
            <a:endParaRPr lang="en-US" sz="800" dirty="0">
              <a:solidFill>
                <a:prstClr val="white"/>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70" r:id="rId1"/>
    <p:sldLayoutId id="2147483771"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9" name="Picture 8"/>
          <p:cNvPicPr>
            <a:picLocks noChangeAspect="1"/>
          </p:cNvPicPr>
          <p:nvPr userDrawn="1"/>
        </p:nvPicPr>
        <p:blipFill>
          <a:blip r:embed="rId4"/>
          <a:stretch>
            <a:fillRect/>
          </a:stretch>
        </p:blipFill>
        <p:spPr>
          <a:xfrm>
            <a:off x="7915605" y="5674250"/>
            <a:ext cx="1203645" cy="1183750"/>
          </a:xfrm>
          <a:prstGeom prst="rect">
            <a:avLst/>
          </a:prstGeom>
        </p:spPr>
      </p:pic>
      <p:sp>
        <p:nvSpPr>
          <p:cNvPr id="5" name="TextBox 4"/>
          <p:cNvSpPr txBox="1"/>
          <p:nvPr userDrawn="1"/>
        </p:nvSpPr>
        <p:spPr>
          <a:xfrm>
            <a:off x="240343" y="6512988"/>
            <a:ext cx="1600200" cy="123111"/>
          </a:xfrm>
          <a:prstGeom prst="rect">
            <a:avLst/>
          </a:prstGeom>
          <a:noFill/>
        </p:spPr>
        <p:txBody>
          <a:bodyPr wrap="square" lIns="0" tIns="0" rIns="0" bIns="0" rtlCol="0">
            <a:spAutoFit/>
          </a:bodyPr>
          <a:lstStyle/>
          <a:p>
            <a:fld id="{C2FF2AFB-3C31-B049-9852-FC04B6B1FCB8}" type="slidenum">
              <a:rPr lang="en-US" sz="800" smtClean="0">
                <a:solidFill>
                  <a:prstClr val="white"/>
                </a:solidFill>
                <a:latin typeface="Arial"/>
                <a:cs typeface="Arial"/>
              </a:rPr>
              <a:pPr/>
              <a:t>‹#›</a:t>
            </a:fld>
            <a:endParaRPr lang="en-US" sz="800" dirty="0">
              <a:solidFill>
                <a:prstClr val="white"/>
              </a:solidFill>
              <a:latin typeface="Arial"/>
              <a:cs typeface="Arial"/>
            </a:endParaRPr>
          </a:p>
        </p:txBody>
      </p:sp>
    </p:spTree>
    <p:extLst>
      <p:ext uri="{BB962C8B-B14F-4D97-AF65-F5344CB8AC3E}">
        <p14:creationId xmlns:p14="http://schemas.microsoft.com/office/powerpoint/2010/main" val="972276404"/>
      </p:ext>
    </p:extLst>
  </p:cSld>
  <p:clrMap bg1="lt1" tx1="dk1" bg2="lt2" tx2="dk2" accent1="accent1" accent2="accent2" accent3="accent3" accent4="accent4" accent5="accent5" accent6="accent6" hlink="hlink" folHlink="folHlink"/>
  <p:sldLayoutIdLst>
    <p:sldLayoutId id="2147483773" r:id="rId1"/>
    <p:sldLayoutId id="2147483774"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124781" y="139412"/>
            <a:ext cx="8924544" cy="5658701"/>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sp>
        <p:nvSpPr>
          <p:cNvPr id="7" name="AutoShape 5"/>
          <p:cNvSpPr>
            <a:spLocks/>
          </p:cNvSpPr>
          <p:nvPr/>
        </p:nvSpPr>
        <p:spPr bwMode="auto">
          <a:xfrm>
            <a:off x="685800" y="1991445"/>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t" anchorCtr="0">
            <a:prstTxWarp prst="textNoShape">
              <a:avLst/>
            </a:prstTxWarp>
          </a:bodyPr>
          <a:lstStyle/>
          <a:p>
            <a:pPr defTabSz="914400" fontAlgn="base" hangingPunct="0">
              <a:spcBef>
                <a:spcPts val="600"/>
              </a:spcBef>
              <a:spcAft>
                <a:spcPct val="0"/>
              </a:spcAft>
            </a:pPr>
            <a:r>
              <a:rPr lang="en-US" sz="3500" b="1" dirty="0" smtClean="0">
                <a:solidFill>
                  <a:srgbClr val="FFFFFF"/>
                </a:solidFill>
                <a:latin typeface="Arial"/>
                <a:ea typeface="ＭＳ Ｐゴシック" charset="-128"/>
                <a:cs typeface="ＭＳ Ｐゴシック" charset="-128"/>
                <a:sym typeface="Helvetica Light" charset="0"/>
              </a:rPr>
              <a:t>North Carolina voters seek more support for K-12 Public Education</a:t>
            </a:r>
          </a:p>
          <a:p>
            <a:pPr defTabSz="914400" fontAlgn="base" hangingPunct="0">
              <a:spcBef>
                <a:spcPts val="600"/>
              </a:spcBef>
              <a:spcAft>
                <a:spcPct val="0"/>
              </a:spcAft>
            </a:pPr>
            <a:endParaRPr lang="en-US" sz="3500" dirty="0">
              <a:solidFill>
                <a:srgbClr val="FFFFFF"/>
              </a:solidFill>
              <a:latin typeface="Arial"/>
              <a:ea typeface="ＭＳ Ｐゴシック" charset="-128"/>
              <a:cs typeface="ＭＳ Ｐゴシック" charset="-128"/>
              <a:sym typeface="Helvetica Light" charset="0"/>
            </a:endParaRPr>
          </a:p>
          <a:p>
            <a:pPr defTabSz="914400" fontAlgn="base" hangingPunct="0">
              <a:spcBef>
                <a:spcPts val="600"/>
              </a:spcBef>
              <a:spcAft>
                <a:spcPct val="0"/>
              </a:spcAft>
            </a:pPr>
            <a:r>
              <a:rPr lang="en-US" dirty="0" smtClean="0">
                <a:solidFill>
                  <a:srgbClr val="FFFFFF"/>
                </a:solidFill>
                <a:latin typeface="Arial"/>
                <a:ea typeface="ＭＳ Ｐゴシック" charset="-128"/>
                <a:cs typeface="ＭＳ Ｐゴシック" charset="-128"/>
                <a:sym typeface="Helvetica Light" charset="0"/>
              </a:rPr>
              <a:t>September 15, 2015</a:t>
            </a:r>
          </a:p>
        </p:txBody>
      </p:sp>
      <p:pic>
        <p:nvPicPr>
          <p:cNvPr id="10" name="Picture 9" descr="Final_ASG_logo[1].jpg"/>
          <p:cNvPicPr>
            <a:picLocks noChangeAspect="1"/>
          </p:cNvPicPr>
          <p:nvPr/>
        </p:nvPicPr>
        <p:blipFill>
          <a:blip r:embed="rId2"/>
          <a:srcRect/>
          <a:stretch>
            <a:fillRect/>
          </a:stretch>
        </p:blipFill>
        <p:spPr bwMode="auto">
          <a:xfrm>
            <a:off x="7836518" y="5937857"/>
            <a:ext cx="931884" cy="736600"/>
          </a:xfrm>
          <a:prstGeom prst="rect">
            <a:avLst/>
          </a:prstGeom>
          <a:noFill/>
          <a:ln w="9525">
            <a:noFill/>
            <a:miter lim="800000"/>
            <a:headEnd/>
            <a:tailEnd/>
          </a:ln>
        </p:spPr>
      </p:pic>
      <p:pic>
        <p:nvPicPr>
          <p:cNvPr id="11" name="Picture 10"/>
          <p:cNvPicPr>
            <a:picLocks noChangeAspect="1"/>
          </p:cNvPicPr>
          <p:nvPr/>
        </p:nvPicPr>
        <p:blipFill>
          <a:blip r:embed="rId3"/>
          <a:stretch>
            <a:fillRect/>
          </a:stretch>
        </p:blipFill>
        <p:spPr>
          <a:xfrm>
            <a:off x="533400" y="6096000"/>
            <a:ext cx="2971800" cy="431800"/>
          </a:xfrm>
          <a:prstGeom prst="rect">
            <a:avLst/>
          </a:prstGeom>
        </p:spPr>
      </p:pic>
    </p:spTree>
    <p:extLst>
      <p:ext uri="{BB962C8B-B14F-4D97-AF65-F5344CB8AC3E}">
        <p14:creationId xmlns:p14="http://schemas.microsoft.com/office/powerpoint/2010/main" val="35781780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953011998"/>
              </p:ext>
            </p:extLst>
          </p:nvPr>
        </p:nvGraphicFramePr>
        <p:xfrm>
          <a:off x="671629" y="2846352"/>
          <a:ext cx="5345256" cy="318779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0" y="914400"/>
            <a:ext cx="8913813" cy="685800"/>
          </a:xfrm>
        </p:spPr>
        <p:txBody>
          <a:bodyPr>
            <a:normAutofit/>
          </a:bodyPr>
          <a:lstStyle/>
          <a:p>
            <a:r>
              <a:rPr lang="en-US" sz="2100" dirty="0" smtClean="0"/>
              <a:t>Importance of North Carolina’s K-12 public education system.</a:t>
            </a:r>
            <a:endParaRPr lang="en-US" sz="2100" dirty="0"/>
          </a:p>
        </p:txBody>
      </p:sp>
      <p:sp>
        <p:nvSpPr>
          <p:cNvPr id="16" name="Rectangle 15"/>
          <p:cNvSpPr/>
          <p:nvPr/>
        </p:nvSpPr>
        <p:spPr>
          <a:xfrm>
            <a:off x="908755" y="6468580"/>
            <a:ext cx="8005058" cy="200055"/>
          </a:xfrm>
          <a:prstGeom prst="rect">
            <a:avLst/>
          </a:prstGeom>
        </p:spPr>
        <p:txBody>
          <a:bodyPr wrap="square" anchor="b">
            <a:spAutoFit/>
          </a:bodyPr>
          <a:lstStyle/>
          <a:p>
            <a:r>
              <a:rPr lang="en-US" sz="700" dirty="0" smtClean="0">
                <a:solidFill>
                  <a:prstClr val="black"/>
                </a:solidFill>
                <a:latin typeface="Arial"/>
              </a:rPr>
              <a:t>Base: Voters </a:t>
            </a:r>
            <a:r>
              <a:rPr lang="en-US" sz="700" dirty="0">
                <a:solidFill>
                  <a:prstClr val="black"/>
                </a:solidFill>
                <a:latin typeface="Arial"/>
              </a:rPr>
              <a:t>(</a:t>
            </a:r>
            <a:r>
              <a:rPr lang="en-US" sz="700" dirty="0" smtClean="0">
                <a:solidFill>
                  <a:prstClr val="black"/>
                </a:solidFill>
                <a:latin typeface="Arial"/>
              </a:rPr>
              <a:t>n=1235), Q4. How important is the </a:t>
            </a:r>
            <a:r>
              <a:rPr lang="en-US" sz="700" dirty="0" smtClean="0">
                <a:solidFill>
                  <a:prstClr val="black"/>
                </a:solidFill>
                <a:latin typeface="Arial"/>
                <a:cs typeface="Arial"/>
              </a:rPr>
              <a:t>state</a:t>
            </a:r>
            <a:r>
              <a:rPr lang="en-US" sz="700" dirty="0" smtClean="0">
                <a:solidFill>
                  <a:prstClr val="black"/>
                </a:solidFill>
                <a:latin typeface="Arial"/>
              </a:rPr>
              <a:t> K-12 public education system overall? (7pt. scale: 1= Not at all important, 7= Extremely important; DK)</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516" y="2038256"/>
            <a:ext cx="2154297" cy="3231444"/>
          </a:xfrm>
          <a:prstGeom prst="rect">
            <a:avLst/>
          </a:prstGeom>
        </p:spPr>
      </p:pic>
      <p:cxnSp>
        <p:nvCxnSpPr>
          <p:cNvPr id="5" name="Straight Arrow Connector 4"/>
          <p:cNvCxnSpPr/>
          <p:nvPr/>
        </p:nvCxnSpPr>
        <p:spPr>
          <a:xfrm>
            <a:off x="986126" y="4307259"/>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993301" y="5058293"/>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75622" y="3740328"/>
            <a:ext cx="717204" cy="461665"/>
          </a:xfrm>
          <a:prstGeom prst="rect">
            <a:avLst/>
          </a:prstGeom>
          <a:noFill/>
        </p:spPr>
        <p:txBody>
          <a:bodyPr wrap="square" rtlCol="0">
            <a:spAutoFit/>
          </a:bodyPr>
          <a:lstStyle/>
          <a:p>
            <a:r>
              <a:rPr lang="en-US" sz="800" dirty="0" smtClean="0">
                <a:solidFill>
                  <a:prstClr val="black"/>
                </a:solidFill>
                <a:latin typeface="Arial"/>
                <a:cs typeface="Arial"/>
              </a:rPr>
              <a:t>Rated 7  ‘Extremely Important’</a:t>
            </a:r>
            <a:endParaRPr lang="en-US" sz="800" dirty="0">
              <a:solidFill>
                <a:prstClr val="black"/>
              </a:solidFill>
              <a:latin typeface="Arial"/>
              <a:cs typeface="Arial"/>
            </a:endParaRPr>
          </a:p>
        </p:txBody>
      </p:sp>
      <p:sp>
        <p:nvSpPr>
          <p:cNvPr id="17" name="TextBox 16"/>
          <p:cNvSpPr txBox="1"/>
          <p:nvPr/>
        </p:nvSpPr>
        <p:spPr>
          <a:xfrm>
            <a:off x="890885" y="4810214"/>
            <a:ext cx="717204" cy="215444"/>
          </a:xfrm>
          <a:prstGeom prst="rect">
            <a:avLst/>
          </a:prstGeom>
          <a:noFill/>
        </p:spPr>
        <p:txBody>
          <a:bodyPr wrap="square" rtlCol="0">
            <a:spAutoFit/>
          </a:bodyPr>
          <a:lstStyle/>
          <a:p>
            <a:r>
              <a:rPr lang="en-US" sz="800" dirty="0" smtClean="0">
                <a:solidFill>
                  <a:prstClr val="black"/>
                </a:solidFill>
                <a:latin typeface="Arial"/>
                <a:cs typeface="Arial"/>
              </a:rPr>
              <a:t>Rated 6  </a:t>
            </a:r>
            <a:endParaRPr lang="en-US" sz="800" dirty="0">
              <a:solidFill>
                <a:prstClr val="black"/>
              </a:solidFill>
              <a:latin typeface="Arial"/>
              <a:cs typeface="Arial"/>
            </a:endParaRPr>
          </a:p>
        </p:txBody>
      </p:sp>
      <p:sp>
        <p:nvSpPr>
          <p:cNvPr id="18" name="Rectangle 17"/>
          <p:cNvSpPr/>
          <p:nvPr/>
        </p:nvSpPr>
        <p:spPr>
          <a:xfrm>
            <a:off x="685800" y="2184400"/>
            <a:ext cx="6175215" cy="383182"/>
          </a:xfrm>
          <a:prstGeom prst="rect">
            <a:avLst/>
          </a:prstGeom>
        </p:spPr>
        <p:txBody>
          <a:bodyPr wrap="square" lIns="0" tIns="0" rIns="0" bIns="0">
            <a:spAutoFit/>
          </a:bodyPr>
          <a:lstStyle/>
          <a:p>
            <a:pPr>
              <a:lnSpc>
                <a:spcPct val="85000"/>
              </a:lnSpc>
              <a:spcBef>
                <a:spcPts val="300"/>
              </a:spcBef>
            </a:pPr>
            <a:r>
              <a:rPr lang="en-US" sz="1400" b="1" dirty="0">
                <a:solidFill>
                  <a:prstClr val="black"/>
                </a:solidFill>
                <a:latin typeface="Arial"/>
                <a:cs typeface="Arial"/>
              </a:rPr>
              <a:t>Importance of the state K-12 public education system overall</a:t>
            </a:r>
          </a:p>
          <a:p>
            <a:pPr>
              <a:lnSpc>
                <a:spcPct val="85000"/>
              </a:lnSpc>
              <a:spcBef>
                <a:spcPts val="300"/>
              </a:spcBef>
            </a:pPr>
            <a:r>
              <a:rPr lang="en-US" sz="1200" dirty="0">
                <a:solidFill>
                  <a:prstClr val="black"/>
                </a:solidFill>
                <a:latin typeface="Arial"/>
                <a:cs typeface="Arial"/>
              </a:rPr>
              <a:t>Top 2 Box (rated 6 / 7)</a:t>
            </a:r>
          </a:p>
        </p:txBody>
      </p:sp>
    </p:spTree>
    <p:extLst>
      <p:ext uri="{BB962C8B-B14F-4D97-AF65-F5344CB8AC3E}">
        <p14:creationId xmlns:p14="http://schemas.microsoft.com/office/powerpoint/2010/main" val="20161894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499663459"/>
              </p:ext>
            </p:extLst>
          </p:nvPr>
        </p:nvGraphicFramePr>
        <p:xfrm>
          <a:off x="581826" y="2846351"/>
          <a:ext cx="5281111" cy="314954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rmAutofit/>
          </a:bodyPr>
          <a:lstStyle/>
          <a:p>
            <a:r>
              <a:rPr lang="en-US" sz="2100" dirty="0" smtClean="0"/>
              <a:t>Voters see the benefit of K-12 public education.</a:t>
            </a:r>
            <a:endParaRPr lang="en-US" sz="2100" dirty="0"/>
          </a:p>
        </p:txBody>
      </p:sp>
      <p:sp>
        <p:nvSpPr>
          <p:cNvPr id="16" name="Rectangle 15"/>
          <p:cNvSpPr/>
          <p:nvPr/>
        </p:nvSpPr>
        <p:spPr>
          <a:xfrm>
            <a:off x="908755" y="6468580"/>
            <a:ext cx="8005058" cy="200055"/>
          </a:xfrm>
          <a:prstGeom prst="rect">
            <a:avLst/>
          </a:prstGeom>
        </p:spPr>
        <p:txBody>
          <a:bodyPr wrap="square" anchor="b">
            <a:spAutoFit/>
          </a:bodyPr>
          <a:lstStyle/>
          <a:p>
            <a:r>
              <a:rPr lang="en-US" sz="700" dirty="0" smtClean="0">
                <a:solidFill>
                  <a:prstClr val="black"/>
                </a:solidFill>
                <a:latin typeface="Arial"/>
              </a:rPr>
              <a:t>Base: Voters </a:t>
            </a:r>
            <a:r>
              <a:rPr lang="en-US" sz="700" dirty="0">
                <a:solidFill>
                  <a:prstClr val="black"/>
                </a:solidFill>
                <a:latin typeface="Arial"/>
              </a:rPr>
              <a:t>(n=1235</a:t>
            </a:r>
            <a:r>
              <a:rPr lang="en-US" sz="700" dirty="0" smtClean="0">
                <a:solidFill>
                  <a:prstClr val="black"/>
                </a:solidFill>
                <a:latin typeface="Arial"/>
              </a:rPr>
              <a:t>), Q6. How beneficial would you say the K-12 public education system is to the state of North Carolina? (4pt. scale: 1= Not at all beneficial, 4 = Extremely beneficial; DK)</a:t>
            </a:r>
          </a:p>
        </p:txBody>
      </p:sp>
      <p:pic>
        <p:nvPicPr>
          <p:cNvPr id="132100" name="Picture 4" descr="DPI Logo"/>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35" name="Rectangle 34"/>
          <p:cNvSpPr/>
          <p:nvPr/>
        </p:nvSpPr>
        <p:spPr>
          <a:xfrm>
            <a:off x="685800" y="2184400"/>
            <a:ext cx="6175215" cy="383182"/>
          </a:xfrm>
          <a:prstGeom prst="rect">
            <a:avLst/>
          </a:prstGeom>
        </p:spPr>
        <p:txBody>
          <a:bodyPr wrap="square" lIns="0" tIns="0" rIns="0" bIns="0">
            <a:spAutoFit/>
          </a:bodyPr>
          <a:lstStyle/>
          <a:p>
            <a:pPr>
              <a:lnSpc>
                <a:spcPct val="85000"/>
              </a:lnSpc>
              <a:spcBef>
                <a:spcPts val="300"/>
              </a:spcBef>
            </a:pPr>
            <a:r>
              <a:rPr lang="en-US" sz="1400" b="1" dirty="0">
                <a:solidFill>
                  <a:prstClr val="black"/>
                </a:solidFill>
                <a:latin typeface="Arial"/>
                <a:cs typeface="Arial"/>
              </a:rPr>
              <a:t>Benefit of the K-12 public education </a:t>
            </a:r>
            <a:r>
              <a:rPr lang="en-US" sz="1400" b="1" dirty="0" smtClean="0">
                <a:solidFill>
                  <a:prstClr val="black"/>
                </a:solidFill>
                <a:latin typeface="Arial"/>
                <a:cs typeface="Arial"/>
              </a:rPr>
              <a:t>system </a:t>
            </a:r>
            <a:r>
              <a:rPr lang="en-US" sz="1400" b="1" dirty="0">
                <a:solidFill>
                  <a:prstClr val="black"/>
                </a:solidFill>
                <a:latin typeface="Arial"/>
                <a:cs typeface="Arial"/>
              </a:rPr>
              <a:t>to the state of NC</a:t>
            </a:r>
          </a:p>
          <a:p>
            <a:pPr>
              <a:lnSpc>
                <a:spcPct val="85000"/>
              </a:lnSpc>
              <a:spcBef>
                <a:spcPts val="300"/>
              </a:spcBef>
            </a:pPr>
            <a:r>
              <a:rPr lang="en-US" sz="1200" dirty="0">
                <a:solidFill>
                  <a:prstClr val="black"/>
                </a:solidFill>
                <a:latin typeface="Arial"/>
                <a:cs typeface="Arial"/>
              </a:rPr>
              <a:t>Top 2 Box (extremely/somewhat beneficial)</a:t>
            </a:r>
          </a:p>
        </p:txBody>
      </p:sp>
      <p:grpSp>
        <p:nvGrpSpPr>
          <p:cNvPr id="9" name="Group 8"/>
          <p:cNvGrpSpPr/>
          <p:nvPr/>
        </p:nvGrpSpPr>
        <p:grpSpPr>
          <a:xfrm>
            <a:off x="6676800" y="2494606"/>
            <a:ext cx="2113094" cy="3178413"/>
            <a:chOff x="6445069" y="2269136"/>
            <a:chExt cx="2344825" cy="3526971"/>
          </a:xfrm>
        </p:grpSpPr>
        <p:pic>
          <p:nvPicPr>
            <p:cNvPr id="6146" name="Picture 2" descr="school teacher : Business school students in marketing class with teac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510" y="2269136"/>
              <a:ext cx="1600200" cy="1076326"/>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school teacher : Cute pupil and teacher smiling at each other in classroom at the elementary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9694" y="3528506"/>
              <a:ext cx="1600200" cy="1076326"/>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school teacher : High School Students Working On Campus With Teacher Stock 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069" y="4719781"/>
              <a:ext cx="1600200" cy="1076326"/>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12" name="Straight Arrow Connector 11"/>
          <p:cNvCxnSpPr/>
          <p:nvPr/>
        </p:nvCxnSpPr>
        <p:spPr>
          <a:xfrm>
            <a:off x="1029176" y="4237332"/>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29176" y="5058293"/>
            <a:ext cx="396378" cy="0"/>
          </a:xfrm>
          <a:prstGeom prst="straightConnector1">
            <a:avLst/>
          </a:prstGeom>
          <a:ln>
            <a:solidFill>
              <a:schemeClr val="tx2">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9747" y="3859401"/>
            <a:ext cx="717204" cy="338554"/>
          </a:xfrm>
          <a:prstGeom prst="rect">
            <a:avLst/>
          </a:prstGeom>
          <a:noFill/>
        </p:spPr>
        <p:txBody>
          <a:bodyPr wrap="square" rtlCol="0">
            <a:spAutoFit/>
          </a:bodyPr>
          <a:lstStyle/>
          <a:p>
            <a:r>
              <a:rPr lang="en-US" sz="800" dirty="0" smtClean="0">
                <a:solidFill>
                  <a:prstClr val="black"/>
                </a:solidFill>
                <a:latin typeface="Arial"/>
                <a:cs typeface="Arial"/>
              </a:rPr>
              <a:t>Extremely Beneficial</a:t>
            </a:r>
            <a:endParaRPr lang="en-US" sz="800" dirty="0">
              <a:solidFill>
                <a:prstClr val="black"/>
              </a:solidFill>
              <a:latin typeface="Arial"/>
              <a:cs typeface="Arial"/>
            </a:endParaRPr>
          </a:p>
        </p:txBody>
      </p:sp>
      <p:sp>
        <p:nvSpPr>
          <p:cNvPr id="15" name="TextBox 14"/>
          <p:cNvSpPr txBox="1"/>
          <p:nvPr/>
        </p:nvSpPr>
        <p:spPr>
          <a:xfrm>
            <a:off x="847835" y="4659605"/>
            <a:ext cx="717204" cy="338554"/>
          </a:xfrm>
          <a:prstGeom prst="rect">
            <a:avLst/>
          </a:prstGeom>
          <a:noFill/>
        </p:spPr>
        <p:txBody>
          <a:bodyPr wrap="square" rtlCol="0">
            <a:spAutoFit/>
          </a:bodyPr>
          <a:lstStyle/>
          <a:p>
            <a:r>
              <a:rPr lang="en-US" sz="800" dirty="0" smtClean="0">
                <a:solidFill>
                  <a:prstClr val="black"/>
                </a:solidFill>
                <a:latin typeface="Arial"/>
                <a:cs typeface="Arial"/>
              </a:rPr>
              <a:t>Somewhat beneficial</a:t>
            </a:r>
            <a:endParaRPr lang="en-US" sz="800" dirty="0">
              <a:solidFill>
                <a:prstClr val="black"/>
              </a:solidFill>
              <a:latin typeface="Arial"/>
              <a:cs typeface="Arial"/>
            </a:endParaRPr>
          </a:p>
        </p:txBody>
      </p:sp>
    </p:spTree>
    <p:extLst>
      <p:ext uri="{BB962C8B-B14F-4D97-AF65-F5344CB8AC3E}">
        <p14:creationId xmlns:p14="http://schemas.microsoft.com/office/powerpoint/2010/main" val="13255237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287400469"/>
              </p:ext>
            </p:extLst>
          </p:nvPr>
        </p:nvGraphicFramePr>
        <p:xfrm>
          <a:off x="718885" y="1591606"/>
          <a:ext cx="7908444" cy="2743202"/>
        </p:xfrm>
        <a:graphic>
          <a:graphicData uri="http://schemas.openxmlformats.org/drawingml/2006/chart">
            <c:chart xmlns:c="http://schemas.openxmlformats.org/drawingml/2006/chart" xmlns:r="http://schemas.openxmlformats.org/officeDocument/2006/relationships" r:id="rId3"/>
          </a:graphicData>
        </a:graphic>
      </p:graphicFrame>
      <p:sp>
        <p:nvSpPr>
          <p:cNvPr id="25" name="Title 39"/>
          <p:cNvSpPr>
            <a:spLocks noGrp="1"/>
          </p:cNvSpPr>
          <p:nvPr>
            <p:ph type="title"/>
          </p:nvPr>
        </p:nvSpPr>
        <p:spPr>
          <a:xfrm>
            <a:off x="685800" y="0"/>
            <a:ext cx="4779570" cy="1645920"/>
          </a:xfrm>
          <a:noFill/>
        </p:spPr>
        <p:txBody>
          <a:bodyPr lIns="0" tIns="0" rIns="0" bIns="0" anchor="ctr" anchorCtr="0">
            <a:noAutofit/>
          </a:bodyPr>
          <a:lstStyle/>
          <a:p>
            <a:pPr eaLnBrk="1" hangingPunct="1">
              <a:lnSpc>
                <a:spcPct val="100000"/>
              </a:lnSpc>
            </a:pPr>
            <a:r>
              <a:rPr lang="en-US" sz="2800" b="1" dirty="0" smtClean="0">
                <a:solidFill>
                  <a:srgbClr val="547690"/>
                </a:solidFill>
                <a:latin typeface="Arial"/>
                <a:ea typeface="ヒラギノ角ゴ Pro W3" charset="-128"/>
                <a:cs typeface="Arial"/>
              </a:rPr>
              <a:t>Confidence: Public and charter/private schools</a:t>
            </a:r>
            <a:endParaRPr lang="en-US" sz="2800" b="1" dirty="0">
              <a:solidFill>
                <a:srgbClr val="547690"/>
              </a:solidFill>
              <a:latin typeface="Arial"/>
              <a:ea typeface="ヒラギノ角ゴ Pro W3" charset="-128"/>
              <a:cs typeface="Arial"/>
            </a:endParaRPr>
          </a:p>
        </p:txBody>
      </p:sp>
      <p:sp>
        <p:nvSpPr>
          <p:cNvPr id="26" name="Rectangle 4"/>
          <p:cNvSpPr>
            <a:spLocks noChangeArrowheads="1"/>
          </p:cNvSpPr>
          <p:nvPr/>
        </p:nvSpPr>
        <p:spPr bwMode="auto">
          <a:xfrm>
            <a:off x="863555" y="6466041"/>
            <a:ext cx="7164398" cy="107722"/>
          </a:xfrm>
          <a:prstGeom prst="rect">
            <a:avLst/>
          </a:prstGeom>
          <a:noFill/>
          <a:ln w="9525">
            <a:noFill/>
            <a:miter lim="800000"/>
            <a:headEnd/>
            <a:tailEnd/>
          </a:ln>
        </p:spPr>
        <p:txBody>
          <a:bodyPr wrap="square" lIns="0" tIns="0" rIns="0" bIns="0" anchor="b">
            <a:prstTxWarp prst="textNoShape">
              <a:avLst/>
            </a:prstTxWarp>
            <a:spAutoFit/>
          </a:bodyPr>
          <a:lstStyle/>
          <a:p>
            <a:r>
              <a:rPr lang="en-US" sz="700" dirty="0">
                <a:solidFill>
                  <a:prstClr val="black"/>
                </a:solidFill>
                <a:latin typeface="Arial"/>
              </a:rPr>
              <a:t>Base: Total Respondents (N=1519</a:t>
            </a:r>
            <a:r>
              <a:rPr lang="en-US" sz="700" dirty="0" smtClean="0">
                <a:solidFill>
                  <a:prstClr val="black"/>
                </a:solidFill>
                <a:latin typeface="Arial"/>
              </a:rPr>
              <a:t>). Q15</a:t>
            </a:r>
            <a:r>
              <a:rPr lang="en-US" sz="700" dirty="0">
                <a:solidFill>
                  <a:prstClr val="black"/>
                </a:solidFill>
                <a:latin typeface="Arial"/>
              </a:rPr>
              <a:t>. In this question there are two opinions listed. Please fully read the opinions before answering the question. </a:t>
            </a:r>
          </a:p>
        </p:txBody>
      </p:sp>
      <p:sp>
        <p:nvSpPr>
          <p:cNvPr id="27" name="Textfeld 280"/>
          <p:cNvSpPr txBox="1">
            <a:spLocks noChangeArrowheads="1"/>
          </p:cNvSpPr>
          <p:nvPr/>
        </p:nvSpPr>
        <p:spPr bwMode="gray">
          <a:xfrm>
            <a:off x="717337" y="5597595"/>
            <a:ext cx="762797" cy="325693"/>
          </a:xfrm>
          <a:prstGeom prst="rect">
            <a:avLst/>
          </a:prstGeom>
          <a:noFill/>
          <a:ln w="9525">
            <a:noFill/>
            <a:miter lim="800000"/>
            <a:headEnd/>
            <a:tailEnd/>
          </a:ln>
        </p:spPr>
        <p:txBody>
          <a:bodyPr lIns="108000" tIns="72000" rIns="108000" bIns="72000">
            <a:prstTxWarp prst="textNoShape">
              <a:avLst/>
            </a:prstTxWarp>
          </a:bodyPr>
          <a:lstStyle/>
          <a:p>
            <a:pPr>
              <a:spcAft>
                <a:spcPts val="600"/>
              </a:spcAft>
            </a:pPr>
            <a:r>
              <a:rPr lang="de-DE" sz="1400" b="1" dirty="0">
                <a:solidFill>
                  <a:srgbClr val="595959"/>
                </a:solidFill>
                <a:latin typeface="Arial"/>
              </a:rPr>
              <a:t>Smith</a:t>
            </a:r>
            <a:endParaRPr lang="de-DE" sz="1200" dirty="0">
              <a:solidFill>
                <a:srgbClr val="595959"/>
              </a:solidFill>
              <a:latin typeface="Arial"/>
            </a:endParaRPr>
          </a:p>
        </p:txBody>
      </p:sp>
      <p:grpSp>
        <p:nvGrpSpPr>
          <p:cNvPr id="28" name="Group 27"/>
          <p:cNvGrpSpPr/>
          <p:nvPr/>
        </p:nvGrpSpPr>
        <p:grpSpPr>
          <a:xfrm>
            <a:off x="4953461" y="4414548"/>
            <a:ext cx="2504640" cy="1345893"/>
            <a:chOff x="4953461" y="4262396"/>
            <a:chExt cx="2504640" cy="1345893"/>
          </a:xfrm>
        </p:grpSpPr>
        <p:sp>
          <p:nvSpPr>
            <p:cNvPr id="29" name="Rectangular Callout 28"/>
            <p:cNvSpPr/>
            <p:nvPr/>
          </p:nvSpPr>
          <p:spPr bwMode="auto">
            <a:xfrm flipH="1" flipV="1">
              <a:off x="4953461" y="4262396"/>
              <a:ext cx="2504640" cy="1345893"/>
            </a:xfrm>
            <a:prstGeom prst="wedgeRectCallout">
              <a:avLst>
                <a:gd name="adj1" fmla="val -63417"/>
                <a:gd name="adj2" fmla="val 22910"/>
              </a:avLst>
            </a:prstGeom>
            <a:noFill/>
            <a:ln>
              <a:solidFill>
                <a:schemeClr val="tx1">
                  <a:lumMod val="65000"/>
                  <a:lumOff val="35000"/>
                </a:schemeClr>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latin typeface="Arial"/>
                <a:sym typeface="Gill Sans" pitchFamily="-65" charset="0"/>
              </a:endParaRPr>
            </a:p>
          </p:txBody>
        </p:sp>
        <p:sp>
          <p:nvSpPr>
            <p:cNvPr id="30" name="Textfeld 275"/>
            <p:cNvSpPr txBox="1">
              <a:spLocks noChangeArrowheads="1"/>
            </p:cNvSpPr>
            <p:nvPr/>
          </p:nvSpPr>
          <p:spPr bwMode="gray">
            <a:xfrm>
              <a:off x="4978867" y="4276650"/>
              <a:ext cx="2453828" cy="1317385"/>
            </a:xfrm>
            <a:prstGeom prst="rect">
              <a:avLst/>
            </a:prstGeom>
            <a:noFill/>
            <a:ln w="9525">
              <a:noFill/>
              <a:miter lim="800000"/>
              <a:headEnd/>
              <a:tailEnd/>
            </a:ln>
          </p:spPr>
          <p:txBody>
            <a:bodyPr lIns="108000" tIns="164592" rIns="108000" bIns="164592" anchor="ctr" anchorCtr="0">
              <a:prstTxWarp prst="textNoShape">
                <a:avLst/>
              </a:prstTxWarp>
            </a:bodyPr>
            <a:lstStyle/>
            <a:p>
              <a:pPr>
                <a:lnSpc>
                  <a:spcPts val="1300"/>
                </a:lnSpc>
                <a:spcAft>
                  <a:spcPts val="600"/>
                </a:spcAft>
              </a:pPr>
              <a:r>
                <a:rPr lang="en-US" sz="1000" dirty="0">
                  <a:solidFill>
                    <a:prstClr val="black">
                      <a:lumMod val="65000"/>
                      <a:lumOff val="35000"/>
                    </a:prstClr>
                  </a:solidFill>
                  <a:latin typeface="Arial"/>
                </a:rPr>
                <a:t>I lack confidence that K-12</a:t>
              </a:r>
              <a:r>
                <a:rPr lang="en-US" sz="1000" b="1" dirty="0">
                  <a:solidFill>
                    <a:prstClr val="black">
                      <a:lumMod val="65000"/>
                      <a:lumOff val="35000"/>
                    </a:prstClr>
                  </a:solidFill>
                  <a:latin typeface="Arial"/>
                </a:rPr>
                <a:t> </a:t>
              </a:r>
              <a:r>
                <a:rPr lang="en-US" sz="1000" dirty="0">
                  <a:solidFill>
                    <a:prstClr val="black">
                      <a:lumMod val="65000"/>
                      <a:lumOff val="35000"/>
                    </a:prstClr>
                  </a:solidFill>
                  <a:latin typeface="Arial"/>
                </a:rPr>
                <a:t>public schools are the best option to prepare our children for success in life. I believe </a:t>
              </a:r>
              <a:r>
                <a:rPr lang="en-US" sz="1000" dirty="0" smtClean="0">
                  <a:solidFill>
                    <a:prstClr val="black">
                      <a:lumMod val="65000"/>
                      <a:lumOff val="35000"/>
                    </a:prstClr>
                  </a:solidFill>
                  <a:latin typeface="Arial"/>
                </a:rPr>
                <a:t>(charter/private) </a:t>
              </a:r>
              <a:r>
                <a:rPr lang="en-US" sz="1000" dirty="0">
                  <a:solidFill>
                    <a:prstClr val="black">
                      <a:lumMod val="65000"/>
                      <a:lumOff val="35000"/>
                    </a:prstClr>
                  </a:solidFill>
                  <a:latin typeface="Arial"/>
                </a:rPr>
                <a:t>schools and </a:t>
              </a:r>
              <a:r>
                <a:rPr lang="en-US" sz="1000" dirty="0" smtClean="0">
                  <a:solidFill>
                    <a:prstClr val="black">
                      <a:lumMod val="65000"/>
                      <a:lumOff val="35000"/>
                    </a:prstClr>
                  </a:solidFill>
                  <a:latin typeface="Arial"/>
                </a:rPr>
                <a:t>(charter/private) </a:t>
              </a:r>
              <a:r>
                <a:rPr lang="en-US" sz="1000" dirty="0">
                  <a:solidFill>
                    <a:prstClr val="black">
                      <a:lumMod val="65000"/>
                      <a:lumOff val="35000"/>
                    </a:prstClr>
                  </a:solidFill>
                  <a:latin typeface="Arial"/>
                </a:rPr>
                <a:t>education are a much more effective approach to education</a:t>
              </a:r>
              <a:r>
                <a:rPr lang="en-US" sz="1000" dirty="0" smtClean="0">
                  <a:solidFill>
                    <a:prstClr val="black">
                      <a:lumMod val="65000"/>
                      <a:lumOff val="35000"/>
                    </a:prstClr>
                  </a:solidFill>
                  <a:latin typeface="Arial"/>
                </a:rPr>
                <a:t>.</a:t>
              </a:r>
              <a:endParaRPr lang="en-US" sz="1000" dirty="0">
                <a:solidFill>
                  <a:prstClr val="black">
                    <a:lumMod val="65000"/>
                    <a:lumOff val="35000"/>
                  </a:prstClr>
                </a:solidFill>
                <a:latin typeface="Arial"/>
              </a:endParaRPr>
            </a:p>
          </p:txBody>
        </p:sp>
      </p:grpSp>
      <p:sp>
        <p:nvSpPr>
          <p:cNvPr id="31" name="Textfeld 281"/>
          <p:cNvSpPr txBox="1">
            <a:spLocks noChangeArrowheads="1"/>
          </p:cNvSpPr>
          <p:nvPr/>
        </p:nvSpPr>
        <p:spPr bwMode="gray">
          <a:xfrm>
            <a:off x="7951218" y="5562670"/>
            <a:ext cx="743393" cy="325693"/>
          </a:xfrm>
          <a:prstGeom prst="rect">
            <a:avLst/>
          </a:prstGeom>
          <a:noFill/>
          <a:ln w="9525">
            <a:noFill/>
            <a:miter lim="800000"/>
            <a:headEnd/>
            <a:tailEnd/>
          </a:ln>
        </p:spPr>
        <p:txBody>
          <a:bodyPr lIns="108000" tIns="72000" rIns="108000" bIns="72000">
            <a:prstTxWarp prst="textNoShape">
              <a:avLst/>
            </a:prstTxWarp>
          </a:bodyPr>
          <a:lstStyle/>
          <a:p>
            <a:pPr>
              <a:spcAft>
                <a:spcPts val="600"/>
              </a:spcAft>
            </a:pPr>
            <a:r>
              <a:rPr lang="de-DE" sz="1400" b="1" dirty="0">
                <a:solidFill>
                  <a:srgbClr val="595959"/>
                </a:solidFill>
                <a:latin typeface="Arial"/>
              </a:rPr>
              <a:t>Jones</a:t>
            </a:r>
            <a:endParaRPr lang="de-DE" sz="1200" dirty="0">
              <a:solidFill>
                <a:srgbClr val="595959"/>
              </a:solidFill>
              <a:latin typeface="Arial"/>
            </a:endParaRPr>
          </a:p>
        </p:txBody>
      </p:sp>
      <p:sp>
        <p:nvSpPr>
          <p:cNvPr id="33" name="TextBox 32"/>
          <p:cNvSpPr txBox="1"/>
          <p:nvPr/>
        </p:nvSpPr>
        <p:spPr>
          <a:xfrm>
            <a:off x="7493707" y="2400392"/>
            <a:ext cx="843865" cy="323165"/>
          </a:xfrm>
          <a:prstGeom prst="rect">
            <a:avLst/>
          </a:prstGeom>
          <a:noFill/>
        </p:spPr>
        <p:txBody>
          <a:bodyPr wrap="square" rtlCol="0">
            <a:spAutoFit/>
          </a:bodyPr>
          <a:lstStyle/>
          <a:p>
            <a:pPr algn="ctr"/>
            <a:r>
              <a:rPr lang="en-US" sz="1500" b="1" dirty="0" smtClean="0">
                <a:solidFill>
                  <a:prstClr val="black"/>
                </a:solidFill>
                <a:latin typeface="Arial"/>
              </a:rPr>
              <a:t>18%</a:t>
            </a:r>
            <a:endParaRPr lang="en-US" sz="1500" b="1" dirty="0">
              <a:solidFill>
                <a:prstClr val="black"/>
              </a:solidFill>
              <a:latin typeface="Arial"/>
            </a:endParaRPr>
          </a:p>
        </p:txBody>
      </p:sp>
      <p:sp>
        <p:nvSpPr>
          <p:cNvPr id="34" name="TextBox 33"/>
          <p:cNvSpPr txBox="1"/>
          <p:nvPr/>
        </p:nvSpPr>
        <p:spPr>
          <a:xfrm>
            <a:off x="5865574" y="1891556"/>
            <a:ext cx="602075" cy="323165"/>
          </a:xfrm>
          <a:prstGeom prst="rect">
            <a:avLst/>
          </a:prstGeom>
          <a:noFill/>
        </p:spPr>
        <p:txBody>
          <a:bodyPr wrap="square" rtlCol="0">
            <a:spAutoFit/>
          </a:bodyPr>
          <a:lstStyle/>
          <a:p>
            <a:pPr algn="ctr"/>
            <a:r>
              <a:rPr lang="en-US" sz="1500" b="1" dirty="0" smtClean="0">
                <a:solidFill>
                  <a:prstClr val="black"/>
                </a:solidFill>
                <a:latin typeface="Arial"/>
              </a:rPr>
              <a:t>30%</a:t>
            </a:r>
            <a:endParaRPr lang="en-US" sz="1500" b="1" dirty="0">
              <a:solidFill>
                <a:prstClr val="black"/>
              </a:solidFill>
              <a:latin typeface="Arial"/>
            </a:endParaRPr>
          </a:p>
        </p:txBody>
      </p:sp>
      <p:sp>
        <p:nvSpPr>
          <p:cNvPr id="38" name="Textfeld 275"/>
          <p:cNvSpPr txBox="1">
            <a:spLocks noChangeArrowheads="1"/>
          </p:cNvSpPr>
          <p:nvPr/>
        </p:nvSpPr>
        <p:spPr bwMode="gray">
          <a:xfrm>
            <a:off x="1983912" y="4414548"/>
            <a:ext cx="2319532" cy="1345894"/>
          </a:xfrm>
          <a:prstGeom prst="rect">
            <a:avLst/>
          </a:prstGeom>
          <a:noFill/>
          <a:ln w="9525">
            <a:noFill/>
            <a:miter lim="800000"/>
            <a:headEnd/>
            <a:tailEnd/>
          </a:ln>
        </p:spPr>
        <p:txBody>
          <a:bodyPr lIns="0" tIns="0" rIns="0" bIns="0" anchor="ctr" anchorCtr="0">
            <a:prstTxWarp prst="textNoShape">
              <a:avLst/>
            </a:prstTxWarp>
          </a:bodyPr>
          <a:lstStyle/>
          <a:p>
            <a:pPr>
              <a:lnSpc>
                <a:spcPts val="1300"/>
              </a:lnSpc>
            </a:pPr>
            <a:r>
              <a:rPr lang="en-US" sz="1000" dirty="0">
                <a:solidFill>
                  <a:srgbClr val="595959"/>
                </a:solidFill>
                <a:latin typeface="Arial"/>
              </a:rPr>
              <a:t>I’m confident that K-12</a:t>
            </a:r>
            <a:r>
              <a:rPr lang="en-US" sz="1000" b="1" dirty="0">
                <a:solidFill>
                  <a:srgbClr val="595959"/>
                </a:solidFill>
                <a:latin typeface="Arial"/>
              </a:rPr>
              <a:t> </a:t>
            </a:r>
            <a:r>
              <a:rPr lang="en-US" sz="1000" dirty="0">
                <a:solidFill>
                  <a:srgbClr val="595959"/>
                </a:solidFill>
                <a:latin typeface="Arial"/>
              </a:rPr>
              <a:t>public education and public schools provide the best option to prepare our children for success in life. This is the best place for all </a:t>
            </a:r>
            <a:r>
              <a:rPr lang="en-US" sz="1000" dirty="0" smtClean="0">
                <a:solidFill>
                  <a:srgbClr val="595959"/>
                </a:solidFill>
                <a:latin typeface="Arial"/>
              </a:rPr>
              <a:t>of </a:t>
            </a:r>
            <a:r>
              <a:rPr lang="en-US" sz="1000" dirty="0">
                <a:solidFill>
                  <a:srgbClr val="595959"/>
                </a:solidFill>
                <a:latin typeface="Arial"/>
              </a:rPr>
              <a:t>us to focus our energy and attention when it comes to education</a:t>
            </a:r>
            <a:r>
              <a:rPr lang="en-US" sz="1000" dirty="0" smtClean="0">
                <a:solidFill>
                  <a:srgbClr val="595959"/>
                </a:solidFill>
                <a:latin typeface="Arial"/>
              </a:rPr>
              <a:t>.</a:t>
            </a:r>
            <a:endParaRPr lang="en-US" sz="1000" dirty="0">
              <a:solidFill>
                <a:srgbClr val="595959"/>
              </a:solidFill>
              <a:latin typeface="Arial"/>
            </a:endParaRPr>
          </a:p>
        </p:txBody>
      </p:sp>
      <p:sp>
        <p:nvSpPr>
          <p:cNvPr id="39" name="Rectangular Callout 38"/>
          <p:cNvSpPr/>
          <p:nvPr/>
        </p:nvSpPr>
        <p:spPr bwMode="auto">
          <a:xfrm flipV="1">
            <a:off x="1863673" y="4414549"/>
            <a:ext cx="2504640" cy="1345893"/>
          </a:xfrm>
          <a:prstGeom prst="wedgeRectCallout">
            <a:avLst>
              <a:gd name="adj1" fmla="val -63417"/>
              <a:gd name="adj2" fmla="val 22910"/>
            </a:avLst>
          </a:prstGeom>
          <a:noFill/>
          <a:ln>
            <a:solidFill>
              <a:schemeClr val="tx1">
                <a:lumMod val="65000"/>
                <a:lumOff val="35000"/>
              </a:schemeClr>
            </a:solid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latin typeface="Arial"/>
              <a:sym typeface="Gill Sans" pitchFamily="-65" charset="0"/>
            </a:endParaRPr>
          </a:p>
        </p:txBody>
      </p:sp>
      <p:pic>
        <p:nvPicPr>
          <p:cNvPr id="40" name="Picture 39"/>
          <p:cNvPicPr>
            <a:picLocks noChangeAspect="1"/>
          </p:cNvPicPr>
          <p:nvPr/>
        </p:nvPicPr>
        <p:blipFill>
          <a:blip r:embed="rId4"/>
          <a:stretch>
            <a:fillRect/>
          </a:stretch>
        </p:blipFill>
        <p:spPr>
          <a:xfrm>
            <a:off x="7781412" y="4414548"/>
            <a:ext cx="965200" cy="1130300"/>
          </a:xfrm>
          <a:prstGeom prst="rect">
            <a:avLst/>
          </a:prstGeom>
        </p:spPr>
      </p:pic>
      <p:pic>
        <p:nvPicPr>
          <p:cNvPr id="41" name="Picture 40"/>
          <p:cNvPicPr>
            <a:picLocks noChangeAspect="1"/>
          </p:cNvPicPr>
          <p:nvPr/>
        </p:nvPicPr>
        <p:blipFill>
          <a:blip r:embed="rId5"/>
          <a:stretch>
            <a:fillRect/>
          </a:stretch>
        </p:blipFill>
        <p:spPr>
          <a:xfrm>
            <a:off x="553752" y="4414548"/>
            <a:ext cx="1117600" cy="1130300"/>
          </a:xfrm>
          <a:prstGeom prst="rect">
            <a:avLst/>
          </a:prstGeom>
        </p:spPr>
      </p:pic>
      <p:sp>
        <p:nvSpPr>
          <p:cNvPr id="42" name="TextBox 41"/>
          <p:cNvSpPr txBox="1"/>
          <p:nvPr/>
        </p:nvSpPr>
        <p:spPr>
          <a:xfrm>
            <a:off x="4069096" y="1788365"/>
            <a:ext cx="658701" cy="323165"/>
          </a:xfrm>
          <a:prstGeom prst="rect">
            <a:avLst/>
          </a:prstGeom>
          <a:noFill/>
        </p:spPr>
        <p:txBody>
          <a:bodyPr wrap="square" rtlCol="0">
            <a:spAutoFit/>
          </a:bodyPr>
          <a:lstStyle/>
          <a:p>
            <a:pPr algn="ctr"/>
            <a:r>
              <a:rPr lang="en-US" sz="1500" b="1" dirty="0" smtClean="0">
                <a:solidFill>
                  <a:prstClr val="black"/>
                </a:solidFill>
                <a:latin typeface="Arial"/>
              </a:rPr>
              <a:t>32%</a:t>
            </a:r>
            <a:endParaRPr lang="en-US" sz="1500" b="1" dirty="0">
              <a:solidFill>
                <a:prstClr val="black"/>
              </a:solidFill>
              <a:latin typeface="Arial"/>
            </a:endParaRPr>
          </a:p>
        </p:txBody>
      </p:sp>
    </p:spTree>
    <p:extLst>
      <p:ext uri="{BB962C8B-B14F-4D97-AF65-F5344CB8AC3E}">
        <p14:creationId xmlns:p14="http://schemas.microsoft.com/office/powerpoint/2010/main" val="270176592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261188821"/>
              </p:ext>
            </p:extLst>
          </p:nvPr>
        </p:nvGraphicFramePr>
        <p:xfrm>
          <a:off x="3870944" y="2908297"/>
          <a:ext cx="5075653" cy="31970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100" dirty="0" smtClean="0">
                <a:latin typeface="Arial"/>
                <a:cs typeface="Arial"/>
              </a:rPr>
              <a:t>Charter education is seen as less important and less beneficial.</a:t>
            </a:r>
            <a:endParaRPr lang="en-US" sz="2100" dirty="0">
              <a:latin typeface="Arial"/>
              <a:cs typeface="Arial"/>
            </a:endParaRPr>
          </a:p>
        </p:txBody>
      </p:sp>
      <p:sp>
        <p:nvSpPr>
          <p:cNvPr id="12" name="TextBox 11"/>
          <p:cNvSpPr txBox="1"/>
          <p:nvPr/>
        </p:nvSpPr>
        <p:spPr>
          <a:xfrm>
            <a:off x="3535824" y="2184400"/>
            <a:ext cx="3409174" cy="566309"/>
          </a:xfrm>
          <a:prstGeom prst="rect">
            <a:avLst/>
          </a:prstGeom>
          <a:noFill/>
        </p:spPr>
        <p:txBody>
          <a:bodyPr wrap="square" lIns="0" tIns="0" rIns="0" bIns="0" rtlCol="0">
            <a:spAutoFit/>
          </a:bodyPr>
          <a:lstStyle/>
          <a:p>
            <a:pPr>
              <a:lnSpc>
                <a:spcPct val="85000"/>
              </a:lnSpc>
              <a:spcBef>
                <a:spcPts val="300"/>
              </a:spcBef>
            </a:pPr>
            <a:r>
              <a:rPr lang="en-US" sz="1400" b="1" dirty="0" smtClean="0">
                <a:solidFill>
                  <a:prstClr val="black"/>
                </a:solidFill>
                <a:latin typeface="Arial"/>
                <a:cs typeface="Arial"/>
              </a:rPr>
              <a:t>Benefit of the K-12 </a:t>
            </a:r>
            <a:r>
              <a:rPr lang="en-US" sz="1400" b="1" dirty="0">
                <a:solidFill>
                  <a:prstClr val="black"/>
                </a:solidFill>
                <a:latin typeface="Arial"/>
                <a:cs typeface="Arial"/>
              </a:rPr>
              <a:t>C</a:t>
            </a:r>
            <a:r>
              <a:rPr lang="en-US" sz="1400" b="1" dirty="0" smtClean="0">
                <a:solidFill>
                  <a:prstClr val="black"/>
                </a:solidFill>
                <a:latin typeface="Arial"/>
                <a:cs typeface="Arial"/>
              </a:rPr>
              <a:t>harter Education </a:t>
            </a:r>
            <a:r>
              <a:rPr lang="en-US" sz="1400" b="1" dirty="0">
                <a:solidFill>
                  <a:prstClr val="black"/>
                </a:solidFill>
                <a:latin typeface="Arial"/>
                <a:cs typeface="Arial"/>
              </a:rPr>
              <a:t>S</a:t>
            </a:r>
            <a:r>
              <a:rPr lang="en-US" sz="1400" b="1" dirty="0" smtClean="0">
                <a:solidFill>
                  <a:prstClr val="black"/>
                </a:solidFill>
                <a:latin typeface="Arial"/>
                <a:cs typeface="Arial"/>
              </a:rPr>
              <a:t>ystem to the State of NC</a:t>
            </a:r>
          </a:p>
          <a:p>
            <a:pPr>
              <a:lnSpc>
                <a:spcPct val="85000"/>
              </a:lnSpc>
              <a:spcBef>
                <a:spcPts val="300"/>
              </a:spcBef>
            </a:pPr>
            <a:r>
              <a:rPr lang="en-US" sz="1200" dirty="0" smtClean="0">
                <a:solidFill>
                  <a:prstClr val="black"/>
                </a:solidFill>
                <a:latin typeface="Arial"/>
                <a:cs typeface="Arial"/>
              </a:rPr>
              <a:t>Top 2 Box (extremely/somewhat beneficial)</a:t>
            </a:r>
            <a:endParaRPr lang="en-US" sz="1200" dirty="0">
              <a:solidFill>
                <a:prstClr val="black"/>
              </a:solidFill>
              <a:latin typeface="Arial"/>
              <a:cs typeface="Arial"/>
            </a:endParaRPr>
          </a:p>
        </p:txBody>
      </p:sp>
      <p:sp>
        <p:nvSpPr>
          <p:cNvPr id="15" name="Rectangle 14"/>
          <p:cNvSpPr/>
          <p:nvPr/>
        </p:nvSpPr>
        <p:spPr>
          <a:xfrm>
            <a:off x="685800" y="2184400"/>
            <a:ext cx="2978028" cy="371640"/>
          </a:xfrm>
          <a:prstGeom prst="rect">
            <a:avLst/>
          </a:prstGeom>
        </p:spPr>
        <p:txBody>
          <a:bodyPr wrap="square" lIns="0" tIns="0" rIns="0" bIns="0">
            <a:spAutoFit/>
          </a:bodyPr>
          <a:lstStyle/>
          <a:p>
            <a:pPr>
              <a:lnSpc>
                <a:spcPct val="85000"/>
              </a:lnSpc>
              <a:spcBef>
                <a:spcPts val="300"/>
              </a:spcBef>
            </a:pPr>
            <a:r>
              <a:rPr lang="en-US" sz="1400" b="1" dirty="0" smtClean="0">
                <a:solidFill>
                  <a:prstClr val="black"/>
                </a:solidFill>
                <a:latin typeface="Arial"/>
                <a:cs typeface="Arial"/>
              </a:rPr>
              <a:t>Importance of K-12 </a:t>
            </a:r>
            <a:br>
              <a:rPr lang="en-US" sz="1400" b="1" dirty="0" smtClean="0">
                <a:solidFill>
                  <a:prstClr val="black"/>
                </a:solidFill>
                <a:latin typeface="Arial"/>
                <a:cs typeface="Arial"/>
              </a:rPr>
            </a:br>
            <a:r>
              <a:rPr lang="en-US" sz="1400" b="1" dirty="0">
                <a:solidFill>
                  <a:prstClr val="black"/>
                </a:solidFill>
                <a:latin typeface="Arial"/>
                <a:cs typeface="Arial"/>
              </a:rPr>
              <a:t>C</a:t>
            </a:r>
            <a:r>
              <a:rPr lang="en-US" sz="1400" b="1" dirty="0" smtClean="0">
                <a:solidFill>
                  <a:prstClr val="black"/>
                </a:solidFill>
                <a:latin typeface="Arial"/>
                <a:cs typeface="Arial"/>
              </a:rPr>
              <a:t>harter </a:t>
            </a:r>
            <a:r>
              <a:rPr lang="en-US" sz="1400" b="1" dirty="0">
                <a:solidFill>
                  <a:prstClr val="black"/>
                </a:solidFill>
                <a:latin typeface="Arial"/>
                <a:cs typeface="Arial"/>
              </a:rPr>
              <a:t>E</a:t>
            </a:r>
            <a:r>
              <a:rPr lang="en-US" sz="1400" b="1" dirty="0" smtClean="0">
                <a:solidFill>
                  <a:prstClr val="black"/>
                </a:solidFill>
                <a:latin typeface="Arial"/>
                <a:cs typeface="Arial"/>
              </a:rPr>
              <a:t>ducation </a:t>
            </a:r>
            <a:r>
              <a:rPr lang="en-US" sz="1400" b="1" dirty="0">
                <a:solidFill>
                  <a:prstClr val="black"/>
                </a:solidFill>
                <a:latin typeface="Arial"/>
                <a:cs typeface="Arial"/>
              </a:rPr>
              <a:t>S</a:t>
            </a:r>
            <a:r>
              <a:rPr lang="en-US" sz="1400" b="1" dirty="0" smtClean="0">
                <a:solidFill>
                  <a:prstClr val="black"/>
                </a:solidFill>
                <a:latin typeface="Arial"/>
                <a:cs typeface="Arial"/>
              </a:rPr>
              <a:t>ystem</a:t>
            </a:r>
          </a:p>
        </p:txBody>
      </p:sp>
      <p:sp>
        <p:nvSpPr>
          <p:cNvPr id="16" name="Rectangle 15"/>
          <p:cNvSpPr/>
          <p:nvPr/>
        </p:nvSpPr>
        <p:spPr>
          <a:xfrm>
            <a:off x="908755" y="6253137"/>
            <a:ext cx="8005058" cy="415498"/>
          </a:xfrm>
          <a:prstGeom prst="rect">
            <a:avLst/>
          </a:prstGeom>
        </p:spPr>
        <p:txBody>
          <a:bodyPr wrap="square" anchor="b">
            <a:spAutoFit/>
          </a:bodyPr>
          <a:lstStyle/>
          <a:p>
            <a:r>
              <a:rPr lang="en-US" sz="700" dirty="0" smtClean="0">
                <a:solidFill>
                  <a:prstClr val="black"/>
                </a:solidFill>
                <a:latin typeface="Arial"/>
                <a:cs typeface="Arial"/>
              </a:rPr>
              <a:t>Base: Total Respondents (N=1235)</a:t>
            </a:r>
            <a:br>
              <a:rPr lang="en-US" sz="700" dirty="0" smtClean="0">
                <a:solidFill>
                  <a:prstClr val="black"/>
                </a:solidFill>
                <a:latin typeface="Arial"/>
                <a:cs typeface="Arial"/>
              </a:rPr>
            </a:br>
            <a:r>
              <a:rPr lang="en-US" sz="700" dirty="0" smtClean="0">
                <a:solidFill>
                  <a:prstClr val="black"/>
                </a:solidFill>
                <a:latin typeface="Arial"/>
                <a:cs typeface="Arial"/>
              </a:rPr>
              <a:t>Q7c. How important is K-12 charter education to the state of North Carolina overall? (7pt. scale: 1= Not at all important, 7= Extremely important; DK)</a:t>
            </a:r>
          </a:p>
          <a:p>
            <a:r>
              <a:rPr lang="en-US" sz="700" dirty="0" smtClean="0">
                <a:solidFill>
                  <a:prstClr val="black"/>
                </a:solidFill>
                <a:latin typeface="Arial"/>
                <a:cs typeface="Arial"/>
              </a:rPr>
              <a:t>Q7d. How beneficial would you say K-12 charter education is to the state of North Carolina? (4pt. scale: 1= Not at all beneficial, 4 = Extremely beneficial; DK)</a:t>
            </a:r>
          </a:p>
        </p:txBody>
      </p:sp>
      <p:pic>
        <p:nvPicPr>
          <p:cNvPr id="132100" name="Picture 4" descr="DPI Logo"/>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sp>
        <p:nvSpPr>
          <p:cNvPr id="19" name="TextBox 18"/>
          <p:cNvSpPr txBox="1"/>
          <p:nvPr/>
        </p:nvSpPr>
        <p:spPr>
          <a:xfrm>
            <a:off x="6035040" y="4882264"/>
            <a:ext cx="1016189" cy="707886"/>
          </a:xfrm>
          <a:prstGeom prst="rect">
            <a:avLst/>
          </a:prstGeom>
          <a:noFill/>
        </p:spPr>
        <p:txBody>
          <a:bodyPr wrap="square" rtlCol="0">
            <a:spAutoFit/>
          </a:bodyPr>
          <a:lstStyle/>
          <a:p>
            <a:pPr algn="r"/>
            <a:r>
              <a:rPr lang="en-US" sz="1600" b="1" dirty="0" smtClean="0">
                <a:solidFill>
                  <a:srgbClr val="56768F"/>
                </a:solidFill>
                <a:latin typeface="Arial"/>
              </a:rPr>
              <a:t>60%</a:t>
            </a:r>
          </a:p>
          <a:p>
            <a:pPr algn="r"/>
            <a:r>
              <a:rPr lang="en-US" sz="1200" b="1" dirty="0" smtClean="0">
                <a:solidFill>
                  <a:srgbClr val="56768F"/>
                </a:solidFill>
                <a:latin typeface="Arial"/>
              </a:rPr>
              <a:t>Total Beneficial</a:t>
            </a:r>
            <a:endParaRPr lang="en-US" sz="1200" b="1" dirty="0">
              <a:solidFill>
                <a:srgbClr val="56768F"/>
              </a:solidFill>
              <a:latin typeface="Arial"/>
            </a:endParaRPr>
          </a:p>
        </p:txBody>
      </p:sp>
      <p:sp>
        <p:nvSpPr>
          <p:cNvPr id="20" name="TextBox 19"/>
          <p:cNvSpPr txBox="1"/>
          <p:nvPr/>
        </p:nvSpPr>
        <p:spPr>
          <a:xfrm>
            <a:off x="3129280" y="4396241"/>
            <a:ext cx="1158527" cy="707886"/>
          </a:xfrm>
          <a:prstGeom prst="rect">
            <a:avLst/>
          </a:prstGeom>
          <a:noFill/>
        </p:spPr>
        <p:txBody>
          <a:bodyPr wrap="square" rtlCol="0">
            <a:spAutoFit/>
          </a:bodyPr>
          <a:lstStyle/>
          <a:p>
            <a:r>
              <a:rPr lang="en-US" sz="1200" b="1" dirty="0" smtClean="0">
                <a:solidFill>
                  <a:srgbClr val="BE5E2C"/>
                </a:solidFill>
                <a:latin typeface="Arial"/>
              </a:rPr>
              <a:t>Total Not Beneficial </a:t>
            </a:r>
            <a:r>
              <a:rPr lang="en-US" sz="1600" b="1" dirty="0" smtClean="0">
                <a:solidFill>
                  <a:srgbClr val="BE5E2C"/>
                </a:solidFill>
                <a:latin typeface="Arial"/>
              </a:rPr>
              <a:t>17%</a:t>
            </a:r>
            <a:endParaRPr lang="en-US" sz="1200" b="1" dirty="0">
              <a:solidFill>
                <a:srgbClr val="BE5E2C"/>
              </a:solidFill>
              <a:latin typeface="Arial"/>
            </a:endParaRPr>
          </a:p>
        </p:txBody>
      </p:sp>
      <p:sp>
        <p:nvSpPr>
          <p:cNvPr id="13" name="TextBox 12"/>
          <p:cNvSpPr txBox="1"/>
          <p:nvPr/>
        </p:nvSpPr>
        <p:spPr>
          <a:xfrm>
            <a:off x="7081709" y="2175227"/>
            <a:ext cx="1795529" cy="2234117"/>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lIns="182880" tIns="91440" bIns="91440" rtlCol="0" anchor="ctr" anchorCtr="0">
            <a:noAutofit/>
          </a:bodyPr>
          <a:lstStyle/>
          <a:p>
            <a:r>
              <a:rPr lang="en-US" sz="1000" dirty="0" smtClean="0">
                <a:solidFill>
                  <a:prstClr val="black"/>
                </a:solidFill>
                <a:latin typeface="Arial"/>
                <a:cs typeface="Arial"/>
              </a:rPr>
              <a:t>Conservatives rated the importance of charter  education significantly higher (</a:t>
            </a:r>
            <a:r>
              <a:rPr lang="en-US" sz="1000" b="1" dirty="0" smtClean="0">
                <a:solidFill>
                  <a:prstClr val="black"/>
                </a:solidFill>
                <a:latin typeface="Arial"/>
                <a:cs typeface="Arial"/>
              </a:rPr>
              <a:t>53%</a:t>
            </a:r>
            <a:r>
              <a:rPr lang="en-US" sz="1000" dirty="0" smtClean="0">
                <a:solidFill>
                  <a:prstClr val="black"/>
                </a:solidFill>
                <a:latin typeface="Arial"/>
                <a:cs typeface="Arial"/>
              </a:rPr>
              <a:t>) compared to Moderates (43%) and Liberals (39%)</a:t>
            </a:r>
          </a:p>
          <a:p>
            <a:endParaRPr lang="en-US" sz="1000" dirty="0">
              <a:solidFill>
                <a:prstClr val="black"/>
              </a:solidFill>
              <a:latin typeface="Arial"/>
              <a:cs typeface="Arial"/>
            </a:endParaRPr>
          </a:p>
          <a:p>
            <a:r>
              <a:rPr lang="en-US" sz="1000" dirty="0" smtClean="0">
                <a:solidFill>
                  <a:prstClr val="black"/>
                </a:solidFill>
                <a:latin typeface="Arial"/>
                <a:cs typeface="Arial"/>
              </a:rPr>
              <a:t>Conservatives are also more likely to rate it as </a:t>
            </a:r>
            <a:r>
              <a:rPr lang="en-US" sz="1000" dirty="0">
                <a:solidFill>
                  <a:prstClr val="black"/>
                </a:solidFill>
                <a:latin typeface="Arial"/>
                <a:cs typeface="Arial"/>
              </a:rPr>
              <a:t>beneficial </a:t>
            </a:r>
            <a:r>
              <a:rPr lang="en-US" sz="1000" dirty="0" smtClean="0">
                <a:solidFill>
                  <a:prstClr val="black"/>
                </a:solidFill>
                <a:latin typeface="Arial"/>
                <a:cs typeface="Arial"/>
              </a:rPr>
              <a:t>(</a:t>
            </a:r>
            <a:r>
              <a:rPr lang="en-US" sz="1000" b="1" dirty="0" smtClean="0">
                <a:solidFill>
                  <a:prstClr val="black"/>
                </a:solidFill>
                <a:latin typeface="Arial"/>
                <a:cs typeface="Arial"/>
              </a:rPr>
              <a:t>67%</a:t>
            </a:r>
            <a:r>
              <a:rPr lang="en-US" sz="1000" dirty="0" smtClean="0">
                <a:solidFill>
                  <a:prstClr val="black"/>
                </a:solidFill>
                <a:latin typeface="Arial"/>
                <a:cs typeface="Arial"/>
              </a:rPr>
              <a:t>) compared </a:t>
            </a:r>
            <a:r>
              <a:rPr lang="en-US" sz="1000" dirty="0">
                <a:solidFill>
                  <a:prstClr val="black"/>
                </a:solidFill>
                <a:latin typeface="Arial"/>
                <a:cs typeface="Arial"/>
              </a:rPr>
              <a:t>to </a:t>
            </a:r>
            <a:r>
              <a:rPr lang="en-US" sz="1000" dirty="0" smtClean="0">
                <a:solidFill>
                  <a:prstClr val="black"/>
                </a:solidFill>
                <a:latin typeface="Arial"/>
                <a:cs typeface="Arial"/>
              </a:rPr>
              <a:t>Moderates (58%) and Liberals (57%)</a:t>
            </a:r>
            <a:endParaRPr lang="en-US" sz="1000" dirty="0">
              <a:solidFill>
                <a:prstClr val="black"/>
              </a:solidFill>
              <a:latin typeface="Arial"/>
              <a:cs typeface="Arial"/>
            </a:endParaRPr>
          </a:p>
        </p:txBody>
      </p:sp>
      <p:graphicFrame>
        <p:nvGraphicFramePr>
          <p:cNvPr id="22" name="Chart 21"/>
          <p:cNvGraphicFramePr/>
          <p:nvPr>
            <p:extLst>
              <p:ext uri="{D42A27DB-BD31-4B8C-83A1-F6EECF244321}">
                <p14:modId xmlns:p14="http://schemas.microsoft.com/office/powerpoint/2010/main" val="799609815"/>
              </p:ext>
            </p:extLst>
          </p:nvPr>
        </p:nvGraphicFramePr>
        <p:xfrm>
          <a:off x="264161" y="2879974"/>
          <a:ext cx="3007359" cy="3176587"/>
        </p:xfrm>
        <a:graphic>
          <a:graphicData uri="http://schemas.openxmlformats.org/drawingml/2006/chart">
            <c:chart xmlns:c="http://schemas.openxmlformats.org/drawingml/2006/chart" xmlns:r="http://schemas.openxmlformats.org/officeDocument/2006/relationships" r:id="rId5"/>
          </a:graphicData>
        </a:graphic>
      </p:graphicFrame>
      <p:sp>
        <p:nvSpPr>
          <p:cNvPr id="23" name="Right Bracket 22"/>
          <p:cNvSpPr/>
          <p:nvPr/>
        </p:nvSpPr>
        <p:spPr>
          <a:xfrm>
            <a:off x="2708349" y="3199025"/>
            <a:ext cx="59946" cy="854815"/>
          </a:xfrm>
          <a:prstGeom prst="rightBracket">
            <a:avLst>
              <a:gd name="adj" fmla="val 0"/>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Arial"/>
            </a:endParaRPr>
          </a:p>
        </p:txBody>
      </p:sp>
      <p:sp>
        <p:nvSpPr>
          <p:cNvPr id="24" name="TextBox 23"/>
          <p:cNvSpPr txBox="1"/>
          <p:nvPr/>
        </p:nvSpPr>
        <p:spPr>
          <a:xfrm>
            <a:off x="2820744" y="3475008"/>
            <a:ext cx="359336" cy="215444"/>
          </a:xfrm>
          <a:prstGeom prst="rect">
            <a:avLst/>
          </a:prstGeom>
          <a:noFill/>
        </p:spPr>
        <p:txBody>
          <a:bodyPr wrap="none" lIns="0" tIns="0" rIns="0" bIns="0" rtlCol="0">
            <a:spAutoFit/>
          </a:bodyPr>
          <a:lstStyle/>
          <a:p>
            <a:pPr algn="r"/>
            <a:r>
              <a:rPr lang="en-US" sz="1400" b="1" dirty="0">
                <a:solidFill>
                  <a:srgbClr val="56768F"/>
                </a:solidFill>
                <a:latin typeface="Arial"/>
              </a:rPr>
              <a:t>4</a:t>
            </a:r>
            <a:r>
              <a:rPr lang="en-US" sz="1400" b="1" dirty="0" smtClean="0">
                <a:solidFill>
                  <a:srgbClr val="56768F"/>
                </a:solidFill>
                <a:latin typeface="Arial"/>
              </a:rPr>
              <a:t>5</a:t>
            </a:r>
            <a:r>
              <a:rPr lang="en-US" sz="1400" dirty="0" smtClean="0">
                <a:solidFill>
                  <a:srgbClr val="56768F"/>
                </a:solidFill>
                <a:latin typeface="Arial"/>
              </a:rPr>
              <a:t>%</a:t>
            </a:r>
          </a:p>
        </p:txBody>
      </p:sp>
    </p:spTree>
    <p:extLst>
      <p:ext uri="{BB962C8B-B14F-4D97-AF65-F5344CB8AC3E}">
        <p14:creationId xmlns:p14="http://schemas.microsoft.com/office/powerpoint/2010/main" val="286843969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1" name="Chart 380"/>
          <p:cNvGraphicFramePr/>
          <p:nvPr>
            <p:extLst>
              <p:ext uri="{D42A27DB-BD31-4B8C-83A1-F6EECF244321}">
                <p14:modId xmlns:p14="http://schemas.microsoft.com/office/powerpoint/2010/main" val="3987695135"/>
              </p:ext>
            </p:extLst>
          </p:nvPr>
        </p:nvGraphicFramePr>
        <p:xfrm>
          <a:off x="3691069" y="1783526"/>
          <a:ext cx="4698380" cy="2230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4086225103"/>
              </p:ext>
            </p:extLst>
          </p:nvPr>
        </p:nvGraphicFramePr>
        <p:xfrm>
          <a:off x="575253" y="1711994"/>
          <a:ext cx="4698380" cy="2230244"/>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p:nvPr/>
        </p:nvSpPr>
        <p:spPr>
          <a:xfrm>
            <a:off x="2145615" y="2722829"/>
            <a:ext cx="399398" cy="215444"/>
          </a:xfrm>
          <a:prstGeom prst="rect">
            <a:avLst/>
          </a:prstGeom>
        </p:spPr>
        <p:txBody>
          <a:bodyPr wrap="none" lIns="0" tIns="0" rIns="0" bIns="0">
            <a:spAutoFit/>
          </a:bodyPr>
          <a:lstStyle/>
          <a:p>
            <a:pPr algn="ctr">
              <a:defRPr sz="2160" b="1" i="0" u="none" strike="noStrike" kern="1200" baseline="0">
                <a:solidFill>
                  <a:prstClr val="black"/>
                </a:solidFill>
                <a:latin typeface="+mn-lt"/>
                <a:ea typeface="+mn-ea"/>
                <a:cs typeface="+mn-cs"/>
              </a:defRPr>
            </a:pPr>
            <a:r>
              <a:rPr lang="en-US" sz="1400" b="1" dirty="0" smtClean="0">
                <a:solidFill>
                  <a:prstClr val="black"/>
                </a:solidFill>
                <a:latin typeface="Arial"/>
                <a:cs typeface="Arial"/>
              </a:rPr>
              <a:t>2013</a:t>
            </a:r>
            <a:endParaRPr lang="en-US" sz="1400" b="1" dirty="0">
              <a:solidFill>
                <a:prstClr val="black"/>
              </a:solidFill>
              <a:latin typeface="Arial"/>
              <a:cs typeface="Arial"/>
            </a:endParaRPr>
          </a:p>
        </p:txBody>
      </p:sp>
      <p:sp>
        <p:nvSpPr>
          <p:cNvPr id="382" name="Rectangle 381"/>
          <p:cNvSpPr/>
          <p:nvPr/>
        </p:nvSpPr>
        <p:spPr>
          <a:xfrm>
            <a:off x="6829076" y="2722829"/>
            <a:ext cx="402203" cy="215444"/>
          </a:xfrm>
          <a:prstGeom prst="rect">
            <a:avLst/>
          </a:prstGeom>
        </p:spPr>
        <p:txBody>
          <a:bodyPr wrap="none" lIns="0" tIns="0" rIns="0" bIns="0">
            <a:spAutoFit/>
          </a:bodyPr>
          <a:lstStyle/>
          <a:p>
            <a:pPr algn="ctr">
              <a:defRPr sz="2160" b="1" i="0" u="none" strike="noStrike" kern="1200" baseline="0">
                <a:solidFill>
                  <a:prstClr val="black"/>
                </a:solidFill>
                <a:latin typeface="+mn-lt"/>
                <a:ea typeface="+mn-ea"/>
                <a:cs typeface="+mn-cs"/>
              </a:defRPr>
            </a:pPr>
            <a:r>
              <a:rPr lang="en-US" sz="1400" b="1" dirty="0" smtClean="0">
                <a:solidFill>
                  <a:prstClr val="black"/>
                </a:solidFill>
                <a:latin typeface="Arial"/>
                <a:cs typeface="Arial"/>
              </a:rPr>
              <a:t>2015</a:t>
            </a:r>
            <a:endParaRPr lang="en-US" sz="1400" b="1" dirty="0">
              <a:solidFill>
                <a:prstClr val="black"/>
              </a:solidFill>
              <a:latin typeface="Arial"/>
              <a:cs typeface="Arial"/>
            </a:endParaRPr>
          </a:p>
        </p:txBody>
      </p:sp>
      <p:sp>
        <p:nvSpPr>
          <p:cNvPr id="596" name="Freeform 595"/>
          <p:cNvSpPr/>
          <p:nvPr/>
        </p:nvSpPr>
        <p:spPr>
          <a:xfrm>
            <a:off x="3320746" y="2753939"/>
            <a:ext cx="123825" cy="86868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547690"/>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597" name="Freeform 596"/>
          <p:cNvSpPr/>
          <p:nvPr/>
        </p:nvSpPr>
        <p:spPr>
          <a:xfrm>
            <a:off x="8045385" y="2885823"/>
            <a:ext cx="123825" cy="73152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547690"/>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598" name="Freeform 597"/>
          <p:cNvSpPr/>
          <p:nvPr/>
        </p:nvSpPr>
        <p:spPr>
          <a:xfrm flipH="1">
            <a:off x="1301747" y="3314842"/>
            <a:ext cx="123825" cy="36576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C05E28"/>
            </a:solidFill>
            <a:headEnd type="non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599" name="Freeform 598"/>
          <p:cNvSpPr/>
          <p:nvPr/>
        </p:nvSpPr>
        <p:spPr>
          <a:xfrm flipH="1">
            <a:off x="5992022" y="3341444"/>
            <a:ext cx="123825" cy="365760"/>
          </a:xfrm>
          <a:custGeom>
            <a:avLst/>
            <a:gdLst>
              <a:gd name="connsiteX0" fmla="*/ 0 w 123825"/>
              <a:gd name="connsiteY0" fmla="*/ 0 h 752475"/>
              <a:gd name="connsiteX1" fmla="*/ 123825 w 123825"/>
              <a:gd name="connsiteY1" fmla="*/ 0 h 752475"/>
              <a:gd name="connsiteX2" fmla="*/ 123825 w 123825"/>
              <a:gd name="connsiteY2" fmla="*/ 752475 h 752475"/>
            </a:gdLst>
            <a:ahLst/>
            <a:cxnLst>
              <a:cxn ang="0">
                <a:pos x="connsiteX0" y="connsiteY0"/>
              </a:cxn>
              <a:cxn ang="0">
                <a:pos x="connsiteX1" y="connsiteY1"/>
              </a:cxn>
              <a:cxn ang="0">
                <a:pos x="connsiteX2" y="connsiteY2"/>
              </a:cxn>
            </a:cxnLst>
            <a:rect l="l" t="t" r="r" b="b"/>
            <a:pathLst>
              <a:path w="123825" h="752475">
                <a:moveTo>
                  <a:pt x="0" y="0"/>
                </a:moveTo>
                <a:lnTo>
                  <a:pt x="123825" y="0"/>
                </a:lnTo>
                <a:lnTo>
                  <a:pt x="123825" y="752475"/>
                </a:lnTo>
              </a:path>
            </a:pathLst>
          </a:custGeom>
          <a:ln w="38100">
            <a:solidFill>
              <a:srgbClr val="C05E28"/>
            </a:solidFill>
            <a:headEnd type="non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entury Gothic"/>
            </a:endParaRPr>
          </a:p>
        </p:txBody>
      </p:sp>
      <p:sp>
        <p:nvSpPr>
          <p:cNvPr id="616" name="TextBox 615"/>
          <p:cNvSpPr txBox="1"/>
          <p:nvPr/>
        </p:nvSpPr>
        <p:spPr>
          <a:xfrm>
            <a:off x="3242105" y="1817813"/>
            <a:ext cx="2913727" cy="523220"/>
          </a:xfrm>
          <a:prstGeom prst="rect">
            <a:avLst/>
          </a:prstGeom>
          <a:noFill/>
        </p:spPr>
        <p:txBody>
          <a:bodyPr wrap="square" rtlCol="0">
            <a:spAutoFit/>
          </a:bodyPr>
          <a:lstStyle/>
          <a:p>
            <a:pPr algn="ctr"/>
            <a:r>
              <a:rPr lang="en-US" sz="1400" b="1" dirty="0" smtClean="0">
                <a:solidFill>
                  <a:prstClr val="black"/>
                </a:solidFill>
                <a:latin typeface="Arial"/>
                <a:cs typeface="Arial"/>
              </a:rPr>
              <a:t>Charter Schools:</a:t>
            </a:r>
          </a:p>
          <a:p>
            <a:pPr algn="ctr"/>
            <a:r>
              <a:rPr lang="en-US" sz="1400" b="1" dirty="0" smtClean="0">
                <a:solidFill>
                  <a:prstClr val="black"/>
                </a:solidFill>
                <a:latin typeface="Arial"/>
                <a:cs typeface="Arial"/>
              </a:rPr>
              <a:t>Part of Problem or Solution?</a:t>
            </a:r>
            <a:endParaRPr lang="en-US" sz="1400" b="1" dirty="0">
              <a:solidFill>
                <a:prstClr val="black"/>
              </a:solidFill>
              <a:latin typeface="Arial"/>
              <a:cs typeface="Arial"/>
            </a:endParaRPr>
          </a:p>
        </p:txBody>
      </p:sp>
      <p:sp>
        <p:nvSpPr>
          <p:cNvPr id="589" name="TextBox 588"/>
          <p:cNvSpPr txBox="1"/>
          <p:nvPr/>
        </p:nvSpPr>
        <p:spPr>
          <a:xfrm>
            <a:off x="951805" y="4108057"/>
            <a:ext cx="1249060" cy="523220"/>
          </a:xfrm>
          <a:prstGeom prst="rect">
            <a:avLst/>
          </a:prstGeom>
          <a:noFill/>
        </p:spPr>
        <p:txBody>
          <a:bodyPr wrap="none" rtlCol="0">
            <a:spAutoFit/>
          </a:bodyPr>
          <a:lstStyle/>
          <a:p>
            <a:pPr algn="ctr"/>
            <a:r>
              <a:rPr lang="en-US" sz="1400" b="1" dirty="0" smtClean="0">
                <a:solidFill>
                  <a:srgbClr val="C05E28"/>
                </a:solidFill>
                <a:latin typeface="Arial"/>
                <a:cs typeface="Arial"/>
              </a:rPr>
              <a:t>  6%</a:t>
            </a:r>
            <a:r>
              <a:rPr lang="en-US" sz="1400" dirty="0" smtClean="0">
                <a:solidFill>
                  <a:prstClr val="black"/>
                </a:solidFill>
                <a:latin typeface="Arial"/>
                <a:cs typeface="Arial"/>
              </a:rPr>
              <a:t> </a:t>
            </a:r>
            <a:r>
              <a:rPr lang="en-US" sz="1000" dirty="0" smtClean="0">
                <a:solidFill>
                  <a:prstClr val="black"/>
                </a:solidFill>
                <a:latin typeface="Arial"/>
                <a:cs typeface="Arial"/>
              </a:rPr>
              <a:t>Critical part</a:t>
            </a:r>
          </a:p>
          <a:p>
            <a:pPr algn="ctr"/>
            <a:r>
              <a:rPr lang="en-US" sz="1400" b="1" dirty="0">
                <a:solidFill>
                  <a:srgbClr val="C05E28"/>
                </a:solidFill>
                <a:latin typeface="Arial"/>
                <a:cs typeface="Arial"/>
              </a:rPr>
              <a:t>12% </a:t>
            </a:r>
            <a:r>
              <a:rPr lang="en-US" sz="1000" dirty="0">
                <a:solidFill>
                  <a:prstClr val="black"/>
                </a:solidFill>
                <a:latin typeface="Arial"/>
                <a:cs typeface="Arial"/>
              </a:rPr>
              <a:t>Minor </a:t>
            </a:r>
            <a:r>
              <a:rPr lang="en-US" sz="1000" dirty="0" smtClean="0">
                <a:solidFill>
                  <a:prstClr val="black"/>
                </a:solidFill>
                <a:latin typeface="Arial"/>
                <a:cs typeface="Arial"/>
              </a:rPr>
              <a:t>part</a:t>
            </a:r>
            <a:endParaRPr lang="en-US" sz="1000" dirty="0">
              <a:solidFill>
                <a:prstClr val="black"/>
              </a:solidFill>
              <a:latin typeface="Arial"/>
              <a:cs typeface="Arial"/>
            </a:endParaRPr>
          </a:p>
        </p:txBody>
      </p:sp>
      <p:sp>
        <p:nvSpPr>
          <p:cNvPr id="595" name="TextBox 594"/>
          <p:cNvSpPr txBox="1"/>
          <p:nvPr/>
        </p:nvSpPr>
        <p:spPr>
          <a:xfrm>
            <a:off x="2924443" y="4108057"/>
            <a:ext cx="1249060" cy="523220"/>
          </a:xfrm>
          <a:prstGeom prst="rect">
            <a:avLst/>
          </a:prstGeom>
          <a:noFill/>
        </p:spPr>
        <p:txBody>
          <a:bodyPr wrap="none" rtlCol="0">
            <a:spAutoFit/>
          </a:bodyPr>
          <a:lstStyle/>
          <a:p>
            <a:pPr algn="ctr"/>
            <a:r>
              <a:rPr lang="en-US" sz="1400" b="1" dirty="0" smtClean="0">
                <a:solidFill>
                  <a:srgbClr val="547690"/>
                </a:solidFill>
                <a:latin typeface="Arial"/>
                <a:cs typeface="Arial"/>
              </a:rPr>
              <a:t>24% </a:t>
            </a:r>
            <a:r>
              <a:rPr lang="en-US" sz="1000" dirty="0" smtClean="0">
                <a:solidFill>
                  <a:prstClr val="black"/>
                </a:solidFill>
                <a:latin typeface="Arial"/>
                <a:cs typeface="Arial"/>
              </a:rPr>
              <a:t>Critical part</a:t>
            </a:r>
          </a:p>
          <a:p>
            <a:pPr algn="ctr"/>
            <a:r>
              <a:rPr lang="en-US" sz="1400" b="1" dirty="0" smtClean="0">
                <a:solidFill>
                  <a:srgbClr val="547690"/>
                </a:solidFill>
                <a:latin typeface="Arial"/>
                <a:cs typeface="Arial"/>
              </a:rPr>
              <a:t>19% </a:t>
            </a:r>
            <a:r>
              <a:rPr lang="en-US" sz="1000" dirty="0" smtClean="0">
                <a:solidFill>
                  <a:prstClr val="black"/>
                </a:solidFill>
                <a:latin typeface="Arial"/>
                <a:cs typeface="Arial"/>
              </a:rPr>
              <a:t>Minor part</a:t>
            </a:r>
            <a:endParaRPr lang="en-US" sz="1000" dirty="0">
              <a:solidFill>
                <a:prstClr val="black"/>
              </a:solidFill>
              <a:latin typeface="Arial"/>
              <a:cs typeface="Arial"/>
            </a:endParaRPr>
          </a:p>
        </p:txBody>
      </p:sp>
      <p:sp>
        <p:nvSpPr>
          <p:cNvPr id="607" name="TextBox 606"/>
          <p:cNvSpPr txBox="1"/>
          <p:nvPr/>
        </p:nvSpPr>
        <p:spPr>
          <a:xfrm>
            <a:off x="1015813" y="3740011"/>
            <a:ext cx="1108221" cy="369332"/>
          </a:xfrm>
          <a:prstGeom prst="rect">
            <a:avLst/>
          </a:prstGeom>
          <a:noFill/>
        </p:spPr>
        <p:txBody>
          <a:bodyPr wrap="none" rtlCol="0">
            <a:spAutoFit/>
          </a:bodyPr>
          <a:lstStyle/>
          <a:p>
            <a:r>
              <a:rPr lang="en-US" b="1" dirty="0" smtClean="0">
                <a:solidFill>
                  <a:srgbClr val="C05E28"/>
                </a:solidFill>
                <a:latin typeface="Arial"/>
                <a:cs typeface="Arial"/>
              </a:rPr>
              <a:t>Problem</a:t>
            </a:r>
            <a:endParaRPr lang="en-US" b="1" dirty="0">
              <a:solidFill>
                <a:srgbClr val="C05E28"/>
              </a:solidFill>
              <a:latin typeface="Arial"/>
              <a:cs typeface="Arial"/>
            </a:endParaRPr>
          </a:p>
        </p:txBody>
      </p:sp>
      <p:sp>
        <p:nvSpPr>
          <p:cNvPr id="610" name="TextBox 609"/>
          <p:cNvSpPr txBox="1"/>
          <p:nvPr/>
        </p:nvSpPr>
        <p:spPr>
          <a:xfrm>
            <a:off x="2988676" y="3740011"/>
            <a:ext cx="1107770" cy="369332"/>
          </a:xfrm>
          <a:prstGeom prst="rect">
            <a:avLst/>
          </a:prstGeom>
          <a:noFill/>
        </p:spPr>
        <p:txBody>
          <a:bodyPr wrap="none" rtlCol="0">
            <a:spAutoFit/>
          </a:bodyPr>
          <a:lstStyle/>
          <a:p>
            <a:r>
              <a:rPr lang="en-US" b="1" dirty="0" smtClean="0">
                <a:solidFill>
                  <a:srgbClr val="547690"/>
                </a:solidFill>
                <a:latin typeface="Arial"/>
                <a:cs typeface="Arial"/>
              </a:rPr>
              <a:t>Solution</a:t>
            </a:r>
            <a:endParaRPr lang="en-US" b="1" dirty="0">
              <a:solidFill>
                <a:srgbClr val="547690"/>
              </a:solidFill>
              <a:latin typeface="Arial"/>
              <a:cs typeface="Arial"/>
            </a:endParaRPr>
          </a:p>
        </p:txBody>
      </p:sp>
      <p:sp>
        <p:nvSpPr>
          <p:cNvPr id="24" name="TextBox 23"/>
          <p:cNvSpPr txBox="1"/>
          <p:nvPr/>
        </p:nvSpPr>
        <p:spPr>
          <a:xfrm>
            <a:off x="1483721" y="4845418"/>
            <a:ext cx="6430495" cy="1043574"/>
          </a:xfrm>
          <a:prstGeom prst="rect">
            <a:avLst/>
          </a:prstGeom>
          <a:noFill/>
          <a:ln>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wrap="square" lIns="274320" tIns="91440" bIns="137160" rtlCol="0" anchor="ctr" anchorCtr="0">
            <a:noAutofit/>
          </a:bodyPr>
          <a:lstStyle/>
          <a:p>
            <a:pPr>
              <a:lnSpc>
                <a:spcPts val="1400"/>
              </a:lnSpc>
              <a:tabLst>
                <a:tab pos="1376363" algn="l"/>
                <a:tab pos="1430338" algn="l"/>
                <a:tab pos="3319463" algn="l"/>
                <a:tab pos="5026025" algn="l"/>
              </a:tabLst>
            </a:pPr>
            <a:r>
              <a:rPr lang="en-US" sz="1000" b="1" dirty="0" smtClean="0">
                <a:solidFill>
                  <a:schemeClr val="tx1">
                    <a:lumMod val="75000"/>
                    <a:lumOff val="25000"/>
                  </a:schemeClr>
                </a:solidFill>
                <a:latin typeface="Arial"/>
                <a:cs typeface="Arial"/>
              </a:rPr>
              <a:t>Charter Schools:</a:t>
            </a:r>
          </a:p>
          <a:p>
            <a:pPr>
              <a:lnSpc>
                <a:spcPts val="1400"/>
              </a:lnSpc>
              <a:tabLst>
                <a:tab pos="1376363" algn="l"/>
                <a:tab pos="1430338" algn="l"/>
                <a:tab pos="3319463" algn="l"/>
                <a:tab pos="5026025" algn="l"/>
              </a:tabLst>
            </a:pPr>
            <a:r>
              <a:rPr lang="en-US" sz="1000" dirty="0" smtClean="0">
                <a:solidFill>
                  <a:schemeClr val="tx1">
                    <a:lumMod val="75000"/>
                    <a:lumOff val="25000"/>
                  </a:schemeClr>
                </a:solidFill>
                <a:latin typeface="Arial"/>
                <a:cs typeface="Arial"/>
              </a:rPr>
              <a:t>Problem:	Conservatives=15%	Moderates=</a:t>
            </a:r>
            <a:r>
              <a:rPr lang="en-US" sz="1000" b="1" dirty="0" smtClean="0">
                <a:solidFill>
                  <a:schemeClr val="tx1">
                    <a:lumMod val="75000"/>
                    <a:lumOff val="25000"/>
                  </a:schemeClr>
                </a:solidFill>
                <a:latin typeface="Arial"/>
                <a:cs typeface="Arial"/>
              </a:rPr>
              <a:t>22%</a:t>
            </a:r>
            <a:r>
              <a:rPr lang="en-US" sz="1000" dirty="0">
                <a:solidFill>
                  <a:schemeClr val="tx1">
                    <a:lumMod val="75000"/>
                    <a:lumOff val="25000"/>
                  </a:schemeClr>
                </a:solidFill>
                <a:latin typeface="Arial"/>
                <a:cs typeface="Arial"/>
              </a:rPr>
              <a:t>	</a:t>
            </a:r>
            <a:r>
              <a:rPr lang="en-US" sz="1000" dirty="0" smtClean="0">
                <a:solidFill>
                  <a:schemeClr val="tx1">
                    <a:lumMod val="75000"/>
                    <a:lumOff val="25000"/>
                  </a:schemeClr>
                </a:solidFill>
                <a:latin typeface="Arial"/>
                <a:cs typeface="Arial"/>
              </a:rPr>
              <a:t>Liberals=</a:t>
            </a:r>
            <a:r>
              <a:rPr lang="en-US" sz="1000" b="1" dirty="0" smtClean="0">
                <a:solidFill>
                  <a:schemeClr val="tx1">
                    <a:lumMod val="75000"/>
                    <a:lumOff val="25000"/>
                  </a:schemeClr>
                </a:solidFill>
                <a:latin typeface="Arial"/>
                <a:cs typeface="Arial"/>
              </a:rPr>
              <a:t>27%</a:t>
            </a:r>
          </a:p>
          <a:p>
            <a:pPr>
              <a:lnSpc>
                <a:spcPts val="1400"/>
              </a:lnSpc>
              <a:tabLst>
                <a:tab pos="1376363" algn="l"/>
                <a:tab pos="1430338" algn="l"/>
                <a:tab pos="3319463" algn="l"/>
                <a:tab pos="5026025" algn="l"/>
              </a:tabLst>
            </a:pPr>
            <a:r>
              <a:rPr lang="en-US" sz="1000" dirty="0" smtClean="0">
                <a:solidFill>
                  <a:schemeClr val="tx1">
                    <a:lumMod val="75000"/>
                    <a:lumOff val="25000"/>
                  </a:schemeClr>
                </a:solidFill>
                <a:latin typeface="Arial"/>
                <a:cs typeface="Arial"/>
              </a:rPr>
              <a:t>Solution:	Conservatives=</a:t>
            </a:r>
            <a:r>
              <a:rPr lang="en-US" sz="1000" b="1" dirty="0" smtClean="0">
                <a:solidFill>
                  <a:schemeClr val="tx1">
                    <a:lumMod val="75000"/>
                    <a:lumOff val="25000"/>
                  </a:schemeClr>
                </a:solidFill>
                <a:latin typeface="Arial"/>
                <a:cs typeface="Arial"/>
              </a:rPr>
              <a:t>49%</a:t>
            </a:r>
            <a:r>
              <a:rPr lang="en-US" sz="1000" dirty="0" smtClean="0">
                <a:solidFill>
                  <a:schemeClr val="tx1">
                    <a:lumMod val="75000"/>
                    <a:lumOff val="25000"/>
                  </a:schemeClr>
                </a:solidFill>
                <a:latin typeface="Arial"/>
                <a:cs typeface="Arial"/>
              </a:rPr>
              <a:t>	Moderates=41%</a:t>
            </a:r>
            <a:r>
              <a:rPr lang="en-US" sz="1000" dirty="0">
                <a:solidFill>
                  <a:schemeClr val="tx1">
                    <a:lumMod val="75000"/>
                    <a:lumOff val="25000"/>
                  </a:schemeClr>
                </a:solidFill>
                <a:latin typeface="Arial"/>
                <a:cs typeface="Arial"/>
              </a:rPr>
              <a:t>	</a:t>
            </a:r>
            <a:r>
              <a:rPr lang="en-US" sz="1000" dirty="0" smtClean="0">
                <a:solidFill>
                  <a:schemeClr val="tx1">
                    <a:lumMod val="75000"/>
                    <a:lumOff val="25000"/>
                  </a:schemeClr>
                </a:solidFill>
                <a:latin typeface="Arial"/>
                <a:cs typeface="Arial"/>
              </a:rPr>
              <a:t>Liberals=39%</a:t>
            </a:r>
          </a:p>
          <a:p>
            <a:pPr>
              <a:lnSpc>
                <a:spcPts val="1400"/>
              </a:lnSpc>
              <a:tabLst>
                <a:tab pos="1376363" algn="l"/>
                <a:tab pos="1430338" algn="l"/>
                <a:tab pos="3319463" algn="l"/>
                <a:tab pos="5026025" algn="l"/>
              </a:tabLst>
            </a:pPr>
            <a:r>
              <a:rPr lang="en-US" sz="1000" dirty="0" smtClean="0">
                <a:solidFill>
                  <a:schemeClr val="tx1">
                    <a:lumMod val="75000"/>
                    <a:lumOff val="25000"/>
                  </a:schemeClr>
                </a:solidFill>
                <a:latin typeface="Arial"/>
                <a:cs typeface="Arial"/>
              </a:rPr>
              <a:t>Don’t know:	Conservatives=35%	Moderates=37%</a:t>
            </a:r>
            <a:r>
              <a:rPr lang="en-US" sz="1000" dirty="0">
                <a:solidFill>
                  <a:schemeClr val="tx1">
                    <a:lumMod val="75000"/>
                    <a:lumOff val="25000"/>
                  </a:schemeClr>
                </a:solidFill>
                <a:latin typeface="Arial"/>
                <a:cs typeface="Arial"/>
              </a:rPr>
              <a:t>	</a:t>
            </a:r>
            <a:r>
              <a:rPr lang="en-US" sz="1000" dirty="0" smtClean="0">
                <a:solidFill>
                  <a:schemeClr val="tx1">
                    <a:lumMod val="75000"/>
                    <a:lumOff val="25000"/>
                  </a:schemeClr>
                </a:solidFill>
                <a:latin typeface="Arial"/>
                <a:cs typeface="Arial"/>
              </a:rPr>
              <a:t>Liberals=34%</a:t>
            </a:r>
          </a:p>
        </p:txBody>
      </p:sp>
      <p:sp>
        <p:nvSpPr>
          <p:cNvPr id="25" name="Title 39"/>
          <p:cNvSpPr txBox="1">
            <a:spLocks/>
          </p:cNvSpPr>
          <p:nvPr/>
        </p:nvSpPr>
        <p:spPr>
          <a:xfrm>
            <a:off x="685800" y="0"/>
            <a:ext cx="5376376"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Charter schools perceived as part of the solution</a:t>
            </a:r>
            <a:endParaRPr lang="en-US" sz="2800" b="1" dirty="0">
              <a:solidFill>
                <a:srgbClr val="547690"/>
              </a:solidFill>
              <a:latin typeface="Arial"/>
              <a:ea typeface="ヒラギノ角ゴ Pro W3" charset="-128"/>
              <a:cs typeface="Arial"/>
            </a:endParaRPr>
          </a:p>
        </p:txBody>
      </p:sp>
      <p:sp>
        <p:nvSpPr>
          <p:cNvPr id="30" name="Rectangle 29"/>
          <p:cNvSpPr/>
          <p:nvPr/>
        </p:nvSpPr>
        <p:spPr>
          <a:xfrm>
            <a:off x="770006" y="6442519"/>
            <a:ext cx="8005058" cy="272297"/>
          </a:xfrm>
          <a:prstGeom prst="rect">
            <a:avLst/>
          </a:prstGeom>
        </p:spPr>
        <p:txBody>
          <a:bodyPr wrap="square" lIns="0" tIns="0" rIns="0" bIns="0" anchor="t" anchorCtr="0">
            <a:spAutoFit/>
          </a:bodyPr>
          <a:lstStyle/>
          <a:p>
            <a:pPr>
              <a:lnSpc>
                <a:spcPts val="700"/>
              </a:lnSpc>
              <a:spcBef>
                <a:spcPts val="200"/>
              </a:spcBef>
            </a:pPr>
            <a:r>
              <a:rPr lang="en-US" sz="700" dirty="0">
                <a:solidFill>
                  <a:prstClr val="black"/>
                </a:solidFill>
                <a:latin typeface="Arial"/>
                <a:cs typeface="Arial"/>
              </a:rPr>
              <a:t>Base: Total Respondents, 2013 (N=1519), 2015 (N=1235</a:t>
            </a:r>
            <a:r>
              <a:rPr lang="en-US" sz="700" dirty="0" smtClean="0">
                <a:solidFill>
                  <a:prstClr val="black"/>
                </a:solidFill>
                <a:latin typeface="Arial"/>
                <a:cs typeface="Arial"/>
              </a:rPr>
              <a:t>): Q16</a:t>
            </a:r>
            <a:r>
              <a:rPr lang="en-US" sz="700" dirty="0">
                <a:solidFill>
                  <a:prstClr val="black"/>
                </a:solidFill>
                <a:latin typeface="Arial"/>
                <a:cs typeface="Arial"/>
              </a:rPr>
              <a:t>. When you think about improving the level or the quality of K-12 education in the state of North </a:t>
            </a:r>
            <a:r>
              <a:rPr lang="en-US" sz="700" dirty="0" smtClean="0">
                <a:solidFill>
                  <a:prstClr val="black"/>
                </a:solidFill>
                <a:latin typeface="Arial"/>
                <a:cs typeface="Arial"/>
              </a:rPr>
              <a:t>Carolina would </a:t>
            </a:r>
            <a:r>
              <a:rPr lang="en-US" sz="700" dirty="0">
                <a:solidFill>
                  <a:prstClr val="black"/>
                </a:solidFill>
                <a:latin typeface="Arial"/>
                <a:cs typeface="Arial"/>
              </a:rPr>
              <a:t>you say that </a:t>
            </a:r>
            <a:r>
              <a:rPr lang="en-US" sz="700" u="sng" dirty="0">
                <a:solidFill>
                  <a:prstClr val="black"/>
                </a:solidFill>
                <a:latin typeface="Arial"/>
                <a:cs typeface="Arial"/>
              </a:rPr>
              <a:t>charter</a:t>
            </a:r>
            <a:r>
              <a:rPr lang="en-US" sz="700" dirty="0">
                <a:solidFill>
                  <a:prstClr val="black"/>
                </a:solidFill>
                <a:latin typeface="Arial"/>
                <a:cs typeface="Arial"/>
              </a:rPr>
              <a:t> schools are more a part of the solution or more a part of the problem</a:t>
            </a:r>
            <a:r>
              <a:rPr lang="en-US" sz="700" dirty="0" smtClean="0">
                <a:solidFill>
                  <a:prstClr val="black"/>
                </a:solidFill>
                <a:latin typeface="Arial"/>
                <a:cs typeface="Arial"/>
              </a:rPr>
              <a:t>? Q17</a:t>
            </a:r>
            <a:r>
              <a:rPr lang="en-US" sz="700" dirty="0">
                <a:solidFill>
                  <a:prstClr val="black"/>
                </a:solidFill>
                <a:latin typeface="Arial"/>
                <a:cs typeface="Arial"/>
              </a:rPr>
              <a:t>. [ASK IF PART OF SOLUTION] Are </a:t>
            </a:r>
            <a:r>
              <a:rPr lang="en-US" sz="700" u="sng" dirty="0">
                <a:solidFill>
                  <a:prstClr val="black"/>
                </a:solidFill>
                <a:latin typeface="Arial"/>
                <a:cs typeface="Arial"/>
              </a:rPr>
              <a:t>charter</a:t>
            </a:r>
            <a:r>
              <a:rPr lang="en-US" sz="700" dirty="0">
                <a:solidFill>
                  <a:prstClr val="black"/>
                </a:solidFill>
                <a:latin typeface="Arial"/>
                <a:cs typeface="Arial"/>
              </a:rPr>
              <a:t> schools a critical part of the solution or a minor part? </a:t>
            </a:r>
            <a:r>
              <a:rPr lang="en-US" sz="700" dirty="0" smtClean="0">
                <a:solidFill>
                  <a:prstClr val="black"/>
                </a:solidFill>
                <a:latin typeface="Arial"/>
                <a:cs typeface="Arial"/>
              </a:rPr>
              <a:t>Q18</a:t>
            </a:r>
            <a:r>
              <a:rPr lang="en-US" sz="700" dirty="0">
                <a:solidFill>
                  <a:prstClr val="black"/>
                </a:solidFill>
                <a:latin typeface="Arial"/>
                <a:cs typeface="Arial"/>
              </a:rPr>
              <a:t>. [ASK IF PART OF PROBLEM] Are </a:t>
            </a:r>
            <a:r>
              <a:rPr lang="en-US" sz="700" u="sng" dirty="0">
                <a:solidFill>
                  <a:prstClr val="black"/>
                </a:solidFill>
                <a:latin typeface="Arial"/>
                <a:cs typeface="Arial"/>
              </a:rPr>
              <a:t>charter</a:t>
            </a:r>
            <a:r>
              <a:rPr lang="en-US" sz="700" dirty="0">
                <a:solidFill>
                  <a:prstClr val="black"/>
                </a:solidFill>
                <a:latin typeface="Arial"/>
                <a:cs typeface="Arial"/>
              </a:rPr>
              <a:t> schools a critical part of the problem or a minor part? </a:t>
            </a:r>
            <a:r>
              <a:rPr lang="en-US" sz="700" b="1" dirty="0">
                <a:solidFill>
                  <a:prstClr val="black"/>
                </a:solidFill>
                <a:latin typeface="Arial"/>
                <a:cs typeface="Arial"/>
              </a:rPr>
              <a:t>Bold font</a:t>
            </a:r>
            <a:r>
              <a:rPr lang="en-US" sz="700" dirty="0">
                <a:solidFill>
                  <a:prstClr val="black"/>
                </a:solidFill>
                <a:latin typeface="Arial"/>
                <a:cs typeface="Arial"/>
              </a:rPr>
              <a:t> indicates statistically significant </a:t>
            </a:r>
            <a:r>
              <a:rPr lang="en-US" sz="700" dirty="0" smtClean="0">
                <a:solidFill>
                  <a:prstClr val="black"/>
                </a:solidFill>
                <a:latin typeface="Arial"/>
                <a:cs typeface="Arial"/>
              </a:rPr>
              <a:t>difference.</a:t>
            </a:r>
            <a:endParaRPr lang="en-US" sz="700" b="1" dirty="0">
              <a:solidFill>
                <a:prstClr val="black"/>
              </a:solidFill>
              <a:latin typeface="Arial"/>
              <a:cs typeface="Arial"/>
            </a:endParaRPr>
          </a:p>
        </p:txBody>
      </p:sp>
      <p:sp>
        <p:nvSpPr>
          <p:cNvPr id="34" name="TextBox 33"/>
          <p:cNvSpPr txBox="1"/>
          <p:nvPr/>
        </p:nvSpPr>
        <p:spPr>
          <a:xfrm>
            <a:off x="5349312" y="4108057"/>
            <a:ext cx="1342109" cy="523220"/>
          </a:xfrm>
          <a:prstGeom prst="rect">
            <a:avLst/>
          </a:prstGeom>
          <a:noFill/>
        </p:spPr>
        <p:txBody>
          <a:bodyPr wrap="none" rtlCol="0">
            <a:spAutoFit/>
          </a:bodyPr>
          <a:lstStyle/>
          <a:p>
            <a:pPr algn="ctr"/>
            <a:r>
              <a:rPr lang="en-US" sz="1400" b="1" dirty="0" smtClean="0">
                <a:solidFill>
                  <a:srgbClr val="C05E28"/>
                </a:solidFill>
                <a:latin typeface="Arial"/>
                <a:cs typeface="Arial"/>
              </a:rPr>
              <a:t>  10%</a:t>
            </a:r>
            <a:r>
              <a:rPr lang="en-US" sz="1400" dirty="0" smtClean="0">
                <a:solidFill>
                  <a:prstClr val="black"/>
                </a:solidFill>
                <a:latin typeface="Arial"/>
                <a:cs typeface="Arial"/>
              </a:rPr>
              <a:t> </a:t>
            </a:r>
            <a:r>
              <a:rPr lang="en-US" sz="1000" dirty="0" smtClean="0">
                <a:solidFill>
                  <a:prstClr val="black"/>
                </a:solidFill>
                <a:latin typeface="Arial"/>
                <a:cs typeface="Arial"/>
              </a:rPr>
              <a:t>Critical part</a:t>
            </a:r>
          </a:p>
          <a:p>
            <a:pPr algn="ctr"/>
            <a:r>
              <a:rPr lang="en-US" sz="1400" b="1" dirty="0">
                <a:solidFill>
                  <a:srgbClr val="C05E28"/>
                </a:solidFill>
                <a:latin typeface="Arial"/>
                <a:cs typeface="Arial"/>
              </a:rPr>
              <a:t>12% </a:t>
            </a:r>
            <a:r>
              <a:rPr lang="en-US" sz="1000" dirty="0">
                <a:solidFill>
                  <a:prstClr val="black"/>
                </a:solidFill>
                <a:latin typeface="Arial"/>
                <a:cs typeface="Arial"/>
              </a:rPr>
              <a:t>Minor </a:t>
            </a:r>
            <a:r>
              <a:rPr lang="en-US" sz="1000" dirty="0" smtClean="0">
                <a:solidFill>
                  <a:prstClr val="black"/>
                </a:solidFill>
                <a:latin typeface="Arial"/>
                <a:cs typeface="Arial"/>
              </a:rPr>
              <a:t>part</a:t>
            </a:r>
            <a:endParaRPr lang="en-US" sz="1000" dirty="0">
              <a:solidFill>
                <a:prstClr val="black"/>
              </a:solidFill>
              <a:latin typeface="Arial"/>
              <a:cs typeface="Arial"/>
            </a:endParaRPr>
          </a:p>
        </p:txBody>
      </p:sp>
      <p:sp>
        <p:nvSpPr>
          <p:cNvPr id="35" name="TextBox 34"/>
          <p:cNvSpPr txBox="1"/>
          <p:nvPr/>
        </p:nvSpPr>
        <p:spPr>
          <a:xfrm>
            <a:off x="7485892" y="4108057"/>
            <a:ext cx="1249060" cy="523220"/>
          </a:xfrm>
          <a:prstGeom prst="rect">
            <a:avLst/>
          </a:prstGeom>
          <a:noFill/>
        </p:spPr>
        <p:txBody>
          <a:bodyPr wrap="none" rtlCol="0">
            <a:spAutoFit/>
          </a:bodyPr>
          <a:lstStyle/>
          <a:p>
            <a:pPr algn="ctr"/>
            <a:r>
              <a:rPr lang="en-US" sz="1400" b="1" dirty="0" smtClean="0">
                <a:solidFill>
                  <a:srgbClr val="547690"/>
                </a:solidFill>
                <a:latin typeface="Arial"/>
                <a:cs typeface="Arial"/>
              </a:rPr>
              <a:t>23% </a:t>
            </a:r>
            <a:r>
              <a:rPr lang="en-US" sz="1000" dirty="0" smtClean="0">
                <a:solidFill>
                  <a:prstClr val="black"/>
                </a:solidFill>
                <a:latin typeface="Arial"/>
                <a:cs typeface="Arial"/>
              </a:rPr>
              <a:t>Critical part</a:t>
            </a:r>
          </a:p>
          <a:p>
            <a:pPr algn="ctr"/>
            <a:r>
              <a:rPr lang="en-US" sz="1400" b="1" dirty="0" smtClean="0">
                <a:solidFill>
                  <a:srgbClr val="547690"/>
                </a:solidFill>
                <a:latin typeface="Arial"/>
                <a:cs typeface="Arial"/>
              </a:rPr>
              <a:t>20% </a:t>
            </a:r>
            <a:r>
              <a:rPr lang="en-US" sz="1000" dirty="0" smtClean="0">
                <a:solidFill>
                  <a:prstClr val="black"/>
                </a:solidFill>
                <a:latin typeface="Arial"/>
                <a:cs typeface="Arial"/>
              </a:rPr>
              <a:t>Minor part</a:t>
            </a:r>
            <a:endParaRPr lang="en-US" sz="1000" dirty="0">
              <a:solidFill>
                <a:prstClr val="black"/>
              </a:solidFill>
              <a:latin typeface="Arial"/>
              <a:cs typeface="Arial"/>
            </a:endParaRPr>
          </a:p>
        </p:txBody>
      </p:sp>
      <p:sp>
        <p:nvSpPr>
          <p:cNvPr id="36" name="TextBox 35"/>
          <p:cNvSpPr txBox="1"/>
          <p:nvPr/>
        </p:nvSpPr>
        <p:spPr>
          <a:xfrm>
            <a:off x="5466256" y="3740011"/>
            <a:ext cx="1108221" cy="369332"/>
          </a:xfrm>
          <a:prstGeom prst="rect">
            <a:avLst/>
          </a:prstGeom>
          <a:noFill/>
        </p:spPr>
        <p:txBody>
          <a:bodyPr wrap="none" rtlCol="0">
            <a:spAutoFit/>
          </a:bodyPr>
          <a:lstStyle/>
          <a:p>
            <a:r>
              <a:rPr lang="en-US" b="1" dirty="0" smtClean="0">
                <a:solidFill>
                  <a:srgbClr val="C05E28"/>
                </a:solidFill>
                <a:latin typeface="Arial"/>
                <a:cs typeface="Arial"/>
              </a:rPr>
              <a:t>Problem</a:t>
            </a:r>
            <a:endParaRPr lang="en-US" b="1" dirty="0">
              <a:solidFill>
                <a:srgbClr val="C05E28"/>
              </a:solidFill>
              <a:latin typeface="Arial"/>
              <a:cs typeface="Arial"/>
            </a:endParaRPr>
          </a:p>
        </p:txBody>
      </p:sp>
      <p:sp>
        <p:nvSpPr>
          <p:cNvPr id="37" name="TextBox 36"/>
          <p:cNvSpPr txBox="1"/>
          <p:nvPr/>
        </p:nvSpPr>
        <p:spPr>
          <a:xfrm>
            <a:off x="7556537" y="3740011"/>
            <a:ext cx="1107770" cy="369332"/>
          </a:xfrm>
          <a:prstGeom prst="rect">
            <a:avLst/>
          </a:prstGeom>
          <a:noFill/>
        </p:spPr>
        <p:txBody>
          <a:bodyPr wrap="none" rtlCol="0">
            <a:spAutoFit/>
          </a:bodyPr>
          <a:lstStyle/>
          <a:p>
            <a:r>
              <a:rPr lang="en-US" b="1" dirty="0" smtClean="0">
                <a:solidFill>
                  <a:srgbClr val="547690"/>
                </a:solidFill>
                <a:latin typeface="Arial"/>
                <a:cs typeface="Arial"/>
              </a:rPr>
              <a:t>Solution</a:t>
            </a:r>
            <a:endParaRPr lang="en-US" b="1" dirty="0">
              <a:solidFill>
                <a:srgbClr val="547690"/>
              </a:solidFill>
              <a:latin typeface="Arial"/>
              <a:cs typeface="Arial"/>
            </a:endParaRPr>
          </a:p>
        </p:txBody>
      </p:sp>
    </p:spTree>
    <p:extLst>
      <p:ext uri="{BB962C8B-B14F-4D97-AF65-F5344CB8AC3E}">
        <p14:creationId xmlns:p14="http://schemas.microsoft.com/office/powerpoint/2010/main" val="392521935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2669740710"/>
              </p:ext>
            </p:extLst>
          </p:nvPr>
        </p:nvGraphicFramePr>
        <p:xfrm>
          <a:off x="4932134" y="1616382"/>
          <a:ext cx="3966424"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315426007"/>
              </p:ext>
            </p:extLst>
          </p:nvPr>
        </p:nvGraphicFramePr>
        <p:xfrm>
          <a:off x="722859" y="2105500"/>
          <a:ext cx="4246334" cy="3510909"/>
        </p:xfrm>
        <a:graphic>
          <a:graphicData uri="http://schemas.openxmlformats.org/drawingml/2006/table">
            <a:tbl>
              <a:tblPr/>
              <a:tblGrid>
                <a:gridCol w="4246334"/>
              </a:tblGrid>
              <a:tr h="1170303">
                <a:tc>
                  <a:txBody>
                    <a:bodyPr/>
                    <a:lstStyle/>
                    <a:p>
                      <a:pPr algn="l" fontAlgn="b">
                        <a:lnSpc>
                          <a:spcPct val="85000"/>
                        </a:lnSpc>
                      </a:pPr>
                      <a:r>
                        <a:rPr lang="en-US" sz="1400" b="0" i="0" u="none" strike="noStrike" dirty="0">
                          <a:solidFill>
                            <a:srgbClr val="000000"/>
                          </a:solidFill>
                          <a:effectLst/>
                          <a:latin typeface="Arial"/>
                          <a:cs typeface="Arial"/>
                        </a:rPr>
                        <a:t>Charter schools are providing important options for children </a:t>
                      </a:r>
                      <a:r>
                        <a:rPr lang="en-US" sz="1400" b="0" i="0" u="none" strike="noStrike" dirty="0" smtClean="0">
                          <a:solidFill>
                            <a:srgbClr val="000000"/>
                          </a:solidFill>
                          <a:effectLst/>
                          <a:latin typeface="Arial"/>
                          <a:cs typeface="Arial"/>
                        </a:rPr>
                        <a:t>who </a:t>
                      </a:r>
                      <a:r>
                        <a:rPr lang="en-US" sz="1400" b="0" i="0" u="none" strike="noStrike" dirty="0">
                          <a:solidFill>
                            <a:srgbClr val="000000"/>
                          </a:solidFill>
                          <a:effectLst/>
                          <a:latin typeface="Arial"/>
                          <a:cs typeface="Arial"/>
                        </a:rPr>
                        <a:t>are not being served well by our local public schools.</a:t>
                      </a:r>
                    </a:p>
                  </a:txBody>
                  <a:tcPr marL="0" marR="952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70303">
                <a:tc>
                  <a:txBody>
                    <a:bodyPr/>
                    <a:lstStyle/>
                    <a:p>
                      <a:pPr algn="l" fontAlgn="b">
                        <a:lnSpc>
                          <a:spcPct val="85000"/>
                        </a:lnSpc>
                      </a:pPr>
                      <a:r>
                        <a:rPr lang="en-US" sz="1400" b="0" i="0" u="none" strike="noStrike" dirty="0">
                          <a:solidFill>
                            <a:srgbClr val="000000"/>
                          </a:solidFill>
                          <a:effectLst/>
                          <a:latin typeface="Arial"/>
                          <a:cs typeface="Arial"/>
                        </a:rPr>
                        <a:t>Charter schools that have lower teacher, curriculum and </a:t>
                      </a:r>
                      <a:r>
                        <a:rPr lang="en-US" sz="1400" b="0" i="0" u="none" strike="noStrike" dirty="0" smtClean="0">
                          <a:solidFill>
                            <a:srgbClr val="000000"/>
                          </a:solidFill>
                          <a:effectLst/>
                          <a:latin typeface="Arial"/>
                          <a:cs typeface="Arial"/>
                        </a:rPr>
                        <a:t>testing </a:t>
                      </a:r>
                      <a:r>
                        <a:rPr lang="en-US" sz="1400" b="0" i="0" u="none" strike="noStrike" dirty="0">
                          <a:solidFill>
                            <a:srgbClr val="000000"/>
                          </a:solidFill>
                          <a:effectLst/>
                          <a:latin typeface="Arial"/>
                          <a:cs typeface="Arial"/>
                        </a:rPr>
                        <a:t>standards are unlikely to help struggling students achieve.</a:t>
                      </a:r>
                    </a:p>
                  </a:txBody>
                  <a:tcPr marL="0" marR="952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70303">
                <a:tc>
                  <a:txBody>
                    <a:bodyPr/>
                    <a:lstStyle/>
                    <a:p>
                      <a:pPr algn="l" fontAlgn="b">
                        <a:lnSpc>
                          <a:spcPct val="85000"/>
                        </a:lnSpc>
                      </a:pPr>
                      <a:r>
                        <a:rPr lang="en-US" sz="1400" b="0" i="0" u="none" strike="noStrike" dirty="0" smtClean="0">
                          <a:solidFill>
                            <a:srgbClr val="000000"/>
                          </a:solidFill>
                          <a:effectLst/>
                          <a:latin typeface="Arial"/>
                          <a:cs typeface="Arial"/>
                        </a:rPr>
                        <a:t>State policy and</a:t>
                      </a:r>
                      <a:r>
                        <a:rPr lang="en-US" sz="1400" b="0" i="0" u="none" strike="noStrike" baseline="0" dirty="0" smtClean="0">
                          <a:solidFill>
                            <a:srgbClr val="000000"/>
                          </a:solidFill>
                          <a:effectLst/>
                          <a:latin typeface="Arial"/>
                          <a:cs typeface="Arial"/>
                        </a:rPr>
                        <a:t> funding decisions are putting greater burdens on our local schools and giving them fewer resources to educate our students.</a:t>
                      </a:r>
                      <a:endParaRPr lang="en-US" sz="1400" b="0" i="0" u="none" strike="noStrike" dirty="0">
                        <a:solidFill>
                          <a:srgbClr val="000000"/>
                        </a:solidFill>
                        <a:effectLst/>
                        <a:latin typeface="Arial"/>
                        <a:cs typeface="Arial"/>
                      </a:endParaRPr>
                    </a:p>
                  </a:txBody>
                  <a:tcPr marL="0" marR="952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TextBox 17"/>
          <p:cNvSpPr txBox="1"/>
          <p:nvPr/>
        </p:nvSpPr>
        <p:spPr>
          <a:xfrm>
            <a:off x="685800" y="1828800"/>
            <a:ext cx="1170493" cy="215444"/>
          </a:xfrm>
          <a:prstGeom prst="rect">
            <a:avLst/>
          </a:prstGeom>
          <a:noFill/>
        </p:spPr>
        <p:txBody>
          <a:bodyPr wrap="none" lIns="0" tIns="0" rIns="0" bIns="0" rtlCol="0">
            <a:spAutoFit/>
          </a:bodyPr>
          <a:lstStyle/>
          <a:p>
            <a:r>
              <a:rPr lang="en-US" sz="1400" b="1" dirty="0" smtClean="0">
                <a:solidFill>
                  <a:prstClr val="black"/>
                </a:solidFill>
                <a:latin typeface="Arial"/>
                <a:cs typeface="Arial"/>
              </a:rPr>
              <a:t>% Agree (Net)</a:t>
            </a:r>
            <a:endParaRPr lang="en-US" sz="1400" b="1" dirty="0">
              <a:solidFill>
                <a:prstClr val="black"/>
              </a:solidFill>
              <a:latin typeface="Arial"/>
              <a:cs typeface="Arial"/>
            </a:endParaRPr>
          </a:p>
        </p:txBody>
      </p:sp>
      <p:sp>
        <p:nvSpPr>
          <p:cNvPr id="19" name="Title 39"/>
          <p:cNvSpPr txBox="1">
            <a:spLocks/>
          </p:cNvSpPr>
          <p:nvPr/>
        </p:nvSpPr>
        <p:spPr>
          <a:xfrm>
            <a:off x="685800" y="0"/>
            <a:ext cx="6852920"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Voter perspectives on schools</a:t>
            </a:r>
            <a:endParaRPr lang="en-US" sz="2800" b="1" dirty="0">
              <a:solidFill>
                <a:srgbClr val="547690"/>
              </a:solidFill>
              <a:latin typeface="Arial"/>
              <a:ea typeface="ヒラギノ角ゴ Pro W3" charset="-128"/>
              <a:cs typeface="Arial"/>
            </a:endParaRPr>
          </a:p>
        </p:txBody>
      </p:sp>
      <p:sp>
        <p:nvSpPr>
          <p:cNvPr id="24" name="Rectangle 23"/>
          <p:cNvSpPr/>
          <p:nvPr/>
        </p:nvSpPr>
        <p:spPr>
          <a:xfrm>
            <a:off x="770006" y="6442519"/>
            <a:ext cx="8005058" cy="92760"/>
          </a:xfrm>
          <a:prstGeom prst="rect">
            <a:avLst/>
          </a:prstGeom>
        </p:spPr>
        <p:txBody>
          <a:bodyPr wrap="square" lIns="0" tIns="0" rIns="0" bIns="0" anchor="t" anchorCtr="0">
            <a:spAutoFit/>
          </a:bodyPr>
          <a:lstStyle/>
          <a:p>
            <a:pPr>
              <a:lnSpc>
                <a:spcPts val="700"/>
              </a:lnSpc>
              <a:spcBef>
                <a:spcPts val="200"/>
              </a:spcBef>
            </a:pPr>
            <a:r>
              <a:rPr lang="en-US" sz="700" dirty="0">
                <a:solidFill>
                  <a:prstClr val="black"/>
                </a:solidFill>
                <a:latin typeface="Century arial"/>
                <a:cs typeface="Century arial"/>
              </a:rPr>
              <a:t>Base: Total Respondents,  2015 (N=1235</a:t>
            </a:r>
            <a:r>
              <a:rPr lang="en-US" sz="700" dirty="0" smtClean="0">
                <a:solidFill>
                  <a:prstClr val="black"/>
                </a:solidFill>
                <a:latin typeface="Century arial"/>
                <a:cs typeface="Century arial"/>
              </a:rPr>
              <a:t>): Q22</a:t>
            </a:r>
            <a:r>
              <a:rPr lang="en-US" sz="700" dirty="0">
                <a:solidFill>
                  <a:prstClr val="black"/>
                </a:solidFill>
                <a:latin typeface="Century arial"/>
                <a:cs typeface="Century arial"/>
              </a:rPr>
              <a:t>. How much do you agree or disagree with the following statement.(4pt. scale: 1= Strongly agree, 4= Strongly disagree)</a:t>
            </a:r>
          </a:p>
        </p:txBody>
      </p:sp>
      <p:sp>
        <p:nvSpPr>
          <p:cNvPr id="27" name="Rectangle 26"/>
          <p:cNvSpPr/>
          <p:nvPr/>
        </p:nvSpPr>
        <p:spPr bwMode="auto">
          <a:xfrm>
            <a:off x="7714020" y="1469478"/>
            <a:ext cx="1064245" cy="584161"/>
          </a:xfrm>
          <a:prstGeom prst="rect">
            <a:avLst/>
          </a:prstGeom>
          <a:solidFill>
            <a:srgbClr val="FFFFFF"/>
          </a:solidFill>
          <a:ln w="25400" cap="flat" cmpd="sng" algn="ctr">
            <a:noFill/>
            <a:prstDash val="solid"/>
            <a:round/>
            <a:headEnd type="none" w="med" len="med"/>
            <a:tailEnd type="none" w="med" len="med"/>
          </a:ln>
          <a:effectLst/>
        </p:spPr>
        <p:txBody>
          <a:bodyPr vert="horz" wrap="square" lIns="50800" tIns="50800" rIns="50800" bIns="50800" numCol="1" rtlCol="0" anchor="t" anchorCtr="0" compatLnSpc="1">
            <a:prstTxWarp prst="textNoShape">
              <a:avLst/>
            </a:prstTxWarp>
          </a:bodyPr>
          <a:lstStyle/>
          <a:p>
            <a:pPr marL="228600" fontAlgn="base" hangingPunct="0">
              <a:spcBef>
                <a:spcPct val="0"/>
              </a:spcBef>
              <a:spcAft>
                <a:spcPct val="0"/>
              </a:spcAft>
            </a:pPr>
            <a:endParaRPr lang="en-US" sz="1200">
              <a:solidFill>
                <a:srgbClr val="000000"/>
              </a:solidFill>
              <a:latin typeface="Helvetica" pitchFamily="-65" charset="0"/>
              <a:ea typeface="Helvetica" pitchFamily="-65" charset="0"/>
              <a:cs typeface="Helvetica" pitchFamily="-65" charset="0"/>
              <a:sym typeface="Helvetica" pitchFamily="-65" charset="0"/>
            </a:endParaRPr>
          </a:p>
        </p:txBody>
      </p:sp>
      <p:sp>
        <p:nvSpPr>
          <p:cNvPr id="28" name="Rectangle 27"/>
          <p:cNvSpPr>
            <a:spLocks/>
          </p:cNvSpPr>
          <p:nvPr/>
        </p:nvSpPr>
        <p:spPr>
          <a:xfrm>
            <a:off x="7654098" y="1616381"/>
            <a:ext cx="128016" cy="121954"/>
          </a:xfrm>
          <a:prstGeom prst="rect">
            <a:avLst/>
          </a:prstGeom>
          <a:solidFill>
            <a:srgbClr val="C05E28"/>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entury Gothic"/>
            </a:endParaRPr>
          </a:p>
        </p:txBody>
      </p:sp>
      <p:sp>
        <p:nvSpPr>
          <p:cNvPr id="29" name="TextBox 28"/>
          <p:cNvSpPr txBox="1"/>
          <p:nvPr/>
        </p:nvSpPr>
        <p:spPr>
          <a:xfrm>
            <a:off x="7839866" y="1608109"/>
            <a:ext cx="773299" cy="138499"/>
          </a:xfrm>
          <a:prstGeom prst="rect">
            <a:avLst/>
          </a:prstGeom>
          <a:noFill/>
        </p:spPr>
        <p:txBody>
          <a:bodyPr wrap="square" lIns="0" tIns="0" rIns="0" bIns="0" rtlCol="0" anchor="ctr" anchorCtr="0">
            <a:spAutoFit/>
          </a:bodyPr>
          <a:lstStyle/>
          <a:p>
            <a:r>
              <a:rPr lang="en-US" sz="900" dirty="0" smtClean="0">
                <a:solidFill>
                  <a:prstClr val="black"/>
                </a:solidFill>
                <a:latin typeface="Arial"/>
                <a:cs typeface="Arial"/>
              </a:rPr>
              <a:t>2015</a:t>
            </a:r>
            <a:endParaRPr lang="en-US" sz="900" dirty="0">
              <a:solidFill>
                <a:prstClr val="black"/>
              </a:solidFill>
              <a:latin typeface="Arial"/>
              <a:cs typeface="Arial"/>
            </a:endParaRPr>
          </a:p>
        </p:txBody>
      </p:sp>
    </p:spTree>
    <p:extLst>
      <p:ext uri="{BB962C8B-B14F-4D97-AF65-F5344CB8AC3E}">
        <p14:creationId xmlns:p14="http://schemas.microsoft.com/office/powerpoint/2010/main" val="267653025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2366326048"/>
              </p:ext>
            </p:extLst>
          </p:nvPr>
        </p:nvGraphicFramePr>
        <p:xfrm>
          <a:off x="4521815" y="1881112"/>
          <a:ext cx="4480560" cy="3756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83294856"/>
              </p:ext>
            </p:extLst>
          </p:nvPr>
        </p:nvGraphicFramePr>
        <p:xfrm>
          <a:off x="411172" y="2301138"/>
          <a:ext cx="4110643" cy="2968568"/>
        </p:xfrm>
        <a:graphic>
          <a:graphicData uri="http://schemas.openxmlformats.org/drawingml/2006/table">
            <a:tbl>
              <a:tblPr/>
              <a:tblGrid>
                <a:gridCol w="4110643"/>
              </a:tblGrid>
              <a:tr h="1033830">
                <a:tc>
                  <a:txBody>
                    <a:bodyPr/>
                    <a:lstStyle/>
                    <a:p>
                      <a:pPr algn="l" fontAlgn="b"/>
                      <a:r>
                        <a:rPr lang="en-US" sz="1400" b="0" i="0" u="none" strike="noStrike" dirty="0">
                          <a:solidFill>
                            <a:srgbClr val="000000"/>
                          </a:solidFill>
                          <a:effectLst/>
                          <a:latin typeface="Arial"/>
                          <a:cs typeface="Arial"/>
                        </a:rPr>
                        <a:t>State laws, policies and regulations should require the same measures and level of accountability for student performance from </a:t>
                      </a:r>
                      <a:r>
                        <a:rPr lang="en-US" sz="1400" b="0" i="0" u="none" strike="noStrike" dirty="0" smtClean="0">
                          <a:solidFill>
                            <a:srgbClr val="000000"/>
                          </a:solidFill>
                          <a:effectLst/>
                          <a:latin typeface="Arial"/>
                          <a:cs typeface="Arial"/>
                        </a:rPr>
                        <a:t>every </a:t>
                      </a:r>
                      <a:r>
                        <a:rPr lang="en-US" sz="1400" kern="1200" dirty="0" smtClean="0">
                          <a:solidFill>
                            <a:schemeClr val="tx1"/>
                          </a:solidFill>
                          <a:effectLst/>
                          <a:latin typeface="Arial"/>
                          <a:ea typeface="+mn-ea"/>
                          <a:cs typeface="Arial"/>
                        </a:rPr>
                        <a:t>charter or private school that </a:t>
                      </a:r>
                      <a:r>
                        <a:rPr lang="en-US" sz="1400" b="0" i="0" u="none" strike="noStrike" kern="1200" dirty="0" smtClean="0">
                          <a:solidFill>
                            <a:srgbClr val="000000"/>
                          </a:solidFill>
                          <a:effectLst/>
                          <a:latin typeface="Arial"/>
                          <a:ea typeface="+mn-ea"/>
                          <a:cs typeface="Arial"/>
                        </a:rPr>
                        <a:t>receives</a:t>
                      </a:r>
                      <a:r>
                        <a:rPr lang="en-US" sz="1400" kern="1200" dirty="0" smtClean="0">
                          <a:solidFill>
                            <a:schemeClr val="tx1"/>
                          </a:solidFill>
                          <a:effectLst/>
                          <a:latin typeface="Arial"/>
                          <a:ea typeface="+mn-ea"/>
                          <a:cs typeface="Arial"/>
                        </a:rPr>
                        <a:t> taxpayer funds.</a:t>
                      </a:r>
                    </a:p>
                  </a:txBody>
                  <a:tcPr marL="9525" marR="9525" marT="0" marB="0" anchor="ctr">
                    <a:lnL>
                      <a:noFill/>
                    </a:lnL>
                    <a:lnR>
                      <a:noFill/>
                    </a:lnR>
                    <a:lnT>
                      <a:noFill/>
                    </a:lnT>
                    <a:lnB>
                      <a:noFill/>
                    </a:lnB>
                  </a:tcPr>
                </a:tc>
              </a:tr>
              <a:tr h="1080570">
                <a:tc>
                  <a:txBody>
                    <a:bodyPr/>
                    <a:lstStyle/>
                    <a:p>
                      <a:pPr algn="l" fontAlgn="b"/>
                      <a:r>
                        <a:rPr lang="en-US" sz="1400" b="0" i="0" u="none" strike="noStrike" dirty="0">
                          <a:solidFill>
                            <a:srgbClr val="000000"/>
                          </a:solidFill>
                          <a:effectLst/>
                          <a:latin typeface="Arial"/>
                          <a:cs typeface="Arial"/>
                        </a:rPr>
                        <a:t>Charter schools need the same accountability for curriculum, teacher quality and student performance as traditional public schools</a:t>
                      </a:r>
                      <a:r>
                        <a:rPr lang="en-US" sz="1400" b="0" i="0" u="none" strike="noStrike" dirty="0" smtClean="0">
                          <a:solidFill>
                            <a:srgbClr val="000000"/>
                          </a:solidFill>
                          <a:effectLst/>
                          <a:latin typeface="Arial"/>
                          <a:cs typeface="Arial"/>
                        </a:rPr>
                        <a:t>.</a:t>
                      </a:r>
                    </a:p>
                  </a:txBody>
                  <a:tcPr marL="9525" marR="9525" marT="0" marB="0" anchor="ctr">
                    <a:lnL>
                      <a:noFill/>
                    </a:lnL>
                    <a:lnR>
                      <a:noFill/>
                    </a:lnR>
                    <a:lnT>
                      <a:noFill/>
                    </a:lnT>
                    <a:lnB>
                      <a:noFill/>
                    </a:lnB>
                  </a:tcPr>
                </a:tc>
              </a:tr>
              <a:tr h="854168">
                <a:tc>
                  <a:txBody>
                    <a:bodyPr/>
                    <a:lstStyle/>
                    <a:p>
                      <a:pPr algn="l" fontAlgn="b"/>
                      <a:r>
                        <a:rPr lang="en-US" sz="1400" b="0" i="0" u="none" strike="noStrike" dirty="0">
                          <a:solidFill>
                            <a:srgbClr val="000000"/>
                          </a:solidFill>
                          <a:effectLst/>
                          <a:latin typeface="Arial"/>
                          <a:cs typeface="Arial"/>
                        </a:rPr>
                        <a:t>Private schools that receive public funds should not be allowed </a:t>
                      </a:r>
                      <a:r>
                        <a:rPr lang="en-US" sz="1400" b="0" i="0" u="none" strike="noStrike" dirty="0" smtClean="0">
                          <a:solidFill>
                            <a:srgbClr val="000000"/>
                          </a:solidFill>
                          <a:effectLst/>
                          <a:latin typeface="Arial"/>
                          <a:cs typeface="Arial"/>
                        </a:rPr>
                        <a:t>to </a:t>
                      </a:r>
                      <a:r>
                        <a:rPr lang="en-US" sz="1400" b="0" i="0" u="none" strike="noStrike" dirty="0">
                          <a:solidFill>
                            <a:srgbClr val="000000"/>
                          </a:solidFill>
                          <a:effectLst/>
                          <a:latin typeface="Arial"/>
                          <a:cs typeface="Arial"/>
                        </a:rPr>
                        <a:t>deny a student enrollment based upon religious affiliation.</a:t>
                      </a:r>
                    </a:p>
                  </a:txBody>
                  <a:tcPr marL="9525" marR="9525" marT="0" marB="0" anchor="ctr">
                    <a:lnL>
                      <a:noFill/>
                    </a:lnL>
                    <a:lnR>
                      <a:noFill/>
                    </a:lnR>
                    <a:lnT>
                      <a:noFill/>
                    </a:lnT>
                    <a:lnB>
                      <a:noFill/>
                    </a:lnB>
                  </a:tcPr>
                </a:tc>
              </a:tr>
            </a:tbl>
          </a:graphicData>
        </a:graphic>
      </p:graphicFrame>
      <p:sp>
        <p:nvSpPr>
          <p:cNvPr id="8" name="Title 39"/>
          <p:cNvSpPr txBox="1">
            <a:spLocks/>
          </p:cNvSpPr>
          <p:nvPr/>
        </p:nvSpPr>
        <p:spPr>
          <a:xfrm>
            <a:off x="685799" y="0"/>
            <a:ext cx="5943113"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r>
              <a:rPr lang="en-US" sz="2800" b="1" dirty="0" smtClean="0">
                <a:solidFill>
                  <a:srgbClr val="547690"/>
                </a:solidFill>
                <a:latin typeface="Arial"/>
                <a:ea typeface="ヒラギノ角ゴ Pro W3" charset="-128"/>
                <a:cs typeface="Arial"/>
              </a:rPr>
              <a:t>Accountability is a voter priority for all schools</a:t>
            </a:r>
            <a:endParaRPr lang="en-US" sz="2800" b="1" dirty="0">
              <a:solidFill>
                <a:srgbClr val="547690"/>
              </a:solidFill>
              <a:latin typeface="Arial"/>
              <a:ea typeface="ヒラギノ角ゴ Pro W3" charset="-128"/>
              <a:cs typeface="Arial"/>
            </a:endParaRPr>
          </a:p>
        </p:txBody>
      </p:sp>
      <p:sp>
        <p:nvSpPr>
          <p:cNvPr id="13" name="Rectangle 12"/>
          <p:cNvSpPr/>
          <p:nvPr/>
        </p:nvSpPr>
        <p:spPr>
          <a:xfrm>
            <a:off x="770006" y="6442519"/>
            <a:ext cx="8005058" cy="107722"/>
          </a:xfrm>
          <a:prstGeom prst="rect">
            <a:avLst/>
          </a:prstGeom>
        </p:spPr>
        <p:txBody>
          <a:bodyPr wrap="square" lIns="0" tIns="0" rIns="0" bIns="0" anchor="t" anchorCtr="0">
            <a:spAutoFit/>
          </a:bodyPr>
          <a:lstStyle/>
          <a:p>
            <a:r>
              <a:rPr lang="en-US" sz="700" dirty="0">
                <a:solidFill>
                  <a:prstClr val="black"/>
                </a:solidFill>
                <a:latin typeface="Arial"/>
                <a:cs typeface="Arial"/>
              </a:rPr>
              <a:t>Base: Total Respondents (N=1235</a:t>
            </a:r>
            <a:r>
              <a:rPr lang="en-US" sz="700" dirty="0" smtClean="0">
                <a:solidFill>
                  <a:prstClr val="black"/>
                </a:solidFill>
                <a:latin typeface="Arial"/>
                <a:cs typeface="Arial"/>
              </a:rPr>
              <a:t>): Q25</a:t>
            </a:r>
            <a:r>
              <a:rPr lang="en-US" sz="700" dirty="0">
                <a:solidFill>
                  <a:prstClr val="black"/>
                </a:solidFill>
                <a:latin typeface="Arial"/>
                <a:cs typeface="Arial"/>
              </a:rPr>
              <a:t>. Please use the 7-point scale to indicate how important each of the following statements is to you. (7pt. scale: 1= Not at all important, 7= Extremely important)</a:t>
            </a:r>
          </a:p>
        </p:txBody>
      </p:sp>
      <p:sp>
        <p:nvSpPr>
          <p:cNvPr id="18" name="TextBox 17"/>
          <p:cNvSpPr txBox="1"/>
          <p:nvPr/>
        </p:nvSpPr>
        <p:spPr>
          <a:xfrm>
            <a:off x="685800" y="1828800"/>
            <a:ext cx="1476090" cy="449268"/>
          </a:xfrm>
          <a:prstGeom prst="rect">
            <a:avLst/>
          </a:prstGeom>
          <a:noFill/>
        </p:spPr>
        <p:txBody>
          <a:bodyPr wrap="none" lIns="0" tIns="0" rIns="0" bIns="0" rtlCol="0">
            <a:spAutoFit/>
          </a:bodyPr>
          <a:lstStyle/>
          <a:p>
            <a:pPr>
              <a:lnSpc>
                <a:spcPts val="1780"/>
              </a:lnSpc>
            </a:pPr>
            <a:r>
              <a:rPr lang="en-US" sz="1400" b="1" dirty="0" smtClean="0">
                <a:solidFill>
                  <a:prstClr val="black"/>
                </a:solidFill>
                <a:latin typeface="Arial"/>
                <a:cs typeface="Arial"/>
              </a:rPr>
              <a:t>% Important (net)</a:t>
            </a:r>
          </a:p>
          <a:p>
            <a:pPr>
              <a:lnSpc>
                <a:spcPts val="1780"/>
              </a:lnSpc>
            </a:pPr>
            <a:r>
              <a:rPr lang="en-US" sz="1200" dirty="0" smtClean="0">
                <a:solidFill>
                  <a:prstClr val="black"/>
                </a:solidFill>
                <a:latin typeface="Arial"/>
                <a:cs typeface="Arial"/>
              </a:rPr>
              <a:t>Rated 6/7</a:t>
            </a:r>
            <a:endParaRPr lang="en-US" sz="1200" dirty="0">
              <a:solidFill>
                <a:prstClr val="black"/>
              </a:solidFill>
              <a:latin typeface="Arial"/>
              <a:cs typeface="Arial"/>
            </a:endParaRPr>
          </a:p>
        </p:txBody>
      </p:sp>
    </p:spTree>
    <p:extLst>
      <p:ext uri="{BB962C8B-B14F-4D97-AF65-F5344CB8AC3E}">
        <p14:creationId xmlns:p14="http://schemas.microsoft.com/office/powerpoint/2010/main" val="11608210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7239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500" b="1" dirty="0" smtClean="0">
                <a:solidFill>
                  <a:schemeClr val="bg1"/>
                </a:solidFill>
                <a:latin typeface="Arial"/>
              </a:rPr>
              <a:t>Attributions</a:t>
            </a:r>
            <a:endParaRPr lang="en-US" sz="5500" dirty="0" smtClean="0">
              <a:solidFill>
                <a:schemeClr val="bg1"/>
              </a:solidFill>
              <a:latin typeface="Arial"/>
              <a:sym typeface="Helvetica Light" charset="0"/>
            </a:endParaRPr>
          </a:p>
        </p:txBody>
      </p:sp>
    </p:spTree>
    <p:extLst>
      <p:ext uri="{BB962C8B-B14F-4D97-AF65-F5344CB8AC3E}">
        <p14:creationId xmlns:p14="http://schemas.microsoft.com/office/powerpoint/2010/main" val="383906576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4281326075"/>
              </p:ext>
            </p:extLst>
          </p:nvPr>
        </p:nvGraphicFramePr>
        <p:xfrm>
          <a:off x="83704" y="1956278"/>
          <a:ext cx="8830109" cy="4435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19332577"/>
              </p:ext>
            </p:extLst>
          </p:nvPr>
        </p:nvGraphicFramePr>
        <p:xfrm>
          <a:off x="5927113" y="1861703"/>
          <a:ext cx="2876739" cy="4247968"/>
        </p:xfrm>
        <a:graphic>
          <a:graphicData uri="http://schemas.openxmlformats.org/drawingml/2006/table">
            <a:tbl>
              <a:tblPr/>
              <a:tblGrid>
                <a:gridCol w="958913"/>
                <a:gridCol w="958913"/>
                <a:gridCol w="958913"/>
              </a:tblGrid>
              <a:tr h="184646">
                <a:tc>
                  <a:txBody>
                    <a:bodyPr/>
                    <a:lstStyle/>
                    <a:p>
                      <a:pPr algn="ctr" fontAlgn="t">
                        <a:lnSpc>
                          <a:spcPts val="800"/>
                        </a:lnSpc>
                      </a:pPr>
                      <a:r>
                        <a:rPr lang="en-US" sz="900" b="1" i="0" u="none" strike="noStrike" dirty="0" smtClean="0">
                          <a:solidFill>
                            <a:srgbClr val="000000"/>
                          </a:solidFill>
                          <a:latin typeface="Arial"/>
                          <a:cs typeface="Calibri"/>
                        </a:rPr>
                        <a:t>Conservatives</a:t>
                      </a:r>
                    </a:p>
                    <a:p>
                      <a:pPr algn="ctr" fontAlgn="t">
                        <a:lnSpc>
                          <a:spcPts val="800"/>
                        </a:lnSpc>
                      </a:pPr>
                      <a:r>
                        <a:rPr lang="en-US" sz="900" b="1" i="0" u="none" strike="noStrike" dirty="0" smtClean="0">
                          <a:solidFill>
                            <a:srgbClr val="000000"/>
                          </a:solidFill>
                          <a:latin typeface="Arial"/>
                          <a:cs typeface="Calibri"/>
                        </a:rPr>
                        <a:t>C</a:t>
                      </a:r>
                      <a:endParaRPr lang="en-US" sz="900" b="1" i="0" u="none" strike="noStrike" dirty="0">
                        <a:solidFill>
                          <a:srgbClr val="000000"/>
                        </a:solidFill>
                        <a:latin typeface="Arial"/>
                        <a:cs typeface="Calibri"/>
                      </a:endParaRPr>
                    </a:p>
                  </a:txBody>
                  <a:tcPr marL="0" marR="0" marT="18288" marB="18288" anchor="b">
                    <a:lnL>
                      <a:noFill/>
                    </a:lnL>
                    <a:lnR>
                      <a:noFill/>
                    </a:lnR>
                    <a:lnT>
                      <a:noFill/>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ts val="800"/>
                        </a:lnSpc>
                      </a:pPr>
                      <a:r>
                        <a:rPr lang="en-US" sz="900" b="1" i="0" u="none" strike="noStrike" dirty="0" smtClean="0">
                          <a:solidFill>
                            <a:srgbClr val="000000"/>
                          </a:solidFill>
                          <a:latin typeface="Arial"/>
                          <a:cs typeface="Calibri"/>
                        </a:rPr>
                        <a:t>Moderates</a:t>
                      </a:r>
                    </a:p>
                    <a:p>
                      <a:pPr algn="ctr" fontAlgn="t">
                        <a:lnSpc>
                          <a:spcPts val="800"/>
                        </a:lnSpc>
                      </a:pPr>
                      <a:r>
                        <a:rPr lang="en-US" sz="900" b="1" i="0" u="none" strike="noStrike" dirty="0" smtClean="0">
                          <a:solidFill>
                            <a:srgbClr val="000000"/>
                          </a:solidFill>
                          <a:latin typeface="Arial"/>
                          <a:cs typeface="Calibri"/>
                        </a:rPr>
                        <a:t>M</a:t>
                      </a:r>
                      <a:endParaRPr lang="en-US" sz="900" b="1" i="0" u="none" strike="noStrike" dirty="0">
                        <a:solidFill>
                          <a:srgbClr val="000000"/>
                        </a:solidFill>
                        <a:latin typeface="Arial"/>
                        <a:cs typeface="Calibri"/>
                      </a:endParaRPr>
                    </a:p>
                  </a:txBody>
                  <a:tcPr marL="0" marR="0" marT="18288" marB="18288" anchor="b">
                    <a:lnL>
                      <a:noFill/>
                    </a:lnL>
                    <a:lnR>
                      <a:noFill/>
                    </a:lnR>
                    <a:lnT>
                      <a:noFill/>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ts val="800"/>
                        </a:lnSpc>
                      </a:pPr>
                      <a:r>
                        <a:rPr lang="en-US" sz="900" b="1" i="0" u="none" strike="noStrike" dirty="0" smtClean="0">
                          <a:solidFill>
                            <a:srgbClr val="000000"/>
                          </a:solidFill>
                          <a:latin typeface="Arial"/>
                          <a:cs typeface="Calibri"/>
                        </a:rPr>
                        <a:t>Liberals</a:t>
                      </a:r>
                    </a:p>
                    <a:p>
                      <a:pPr algn="ctr" fontAlgn="t">
                        <a:lnSpc>
                          <a:spcPts val="800"/>
                        </a:lnSpc>
                      </a:pPr>
                      <a:r>
                        <a:rPr lang="en-US" sz="900" b="1" i="0" u="none" strike="noStrike" dirty="0" smtClean="0">
                          <a:solidFill>
                            <a:srgbClr val="000000"/>
                          </a:solidFill>
                          <a:latin typeface="Arial"/>
                          <a:cs typeface="Calibri"/>
                        </a:rPr>
                        <a:t>L</a:t>
                      </a:r>
                      <a:endParaRPr lang="en-US" sz="900" b="1" i="0" u="none" strike="noStrike" dirty="0">
                        <a:solidFill>
                          <a:srgbClr val="000000"/>
                        </a:solidFill>
                        <a:latin typeface="Arial"/>
                        <a:cs typeface="Calibri"/>
                      </a:endParaRPr>
                    </a:p>
                  </a:txBody>
                  <a:tcPr marL="0" marR="0" marT="18288" marB="18288" anchor="b">
                    <a:lnL>
                      <a:noFill/>
                    </a:lnL>
                    <a:lnR>
                      <a:noFill/>
                    </a:lnR>
                    <a:lnT>
                      <a:noFill/>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50%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smtClean="0">
                          <a:solidFill>
                            <a:srgbClr val="000000"/>
                          </a:solidFill>
                          <a:effectLst/>
                          <a:latin typeface="Arial"/>
                        </a:rPr>
                        <a:t>62%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77</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35%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50</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66</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37%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52</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39%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35%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40%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1" i="0" u="none" strike="noStrike" dirty="0">
                          <a:solidFill>
                            <a:srgbClr val="000000"/>
                          </a:solidFill>
                          <a:effectLst/>
                          <a:latin typeface="Arial"/>
                        </a:rPr>
                        <a:t>51</a:t>
                      </a:r>
                      <a:r>
                        <a:rPr lang="en-US" sz="900" b="1" i="0" u="none" strike="noStrike" dirty="0" smtClean="0">
                          <a:solidFill>
                            <a:srgbClr val="000000"/>
                          </a:solidFill>
                          <a:effectLst/>
                          <a:latin typeface="Arial"/>
                        </a:rPr>
                        <a:t>% ML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28%</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38</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42</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26%</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34</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46</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32%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36%</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34</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46</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32%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33%</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30%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1" i="0" u="none" strike="noStrike" dirty="0">
                          <a:solidFill>
                            <a:srgbClr val="000000"/>
                          </a:solidFill>
                          <a:effectLst/>
                          <a:latin typeface="Arial"/>
                        </a:rPr>
                        <a:t>32</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29</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17%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25</a:t>
                      </a:r>
                      <a:r>
                        <a:rPr lang="en-US" sz="900" b="1" i="0" u="none" strike="noStrike" dirty="0" smtClean="0">
                          <a:solidFill>
                            <a:srgbClr val="000000"/>
                          </a:solidFill>
                          <a:effectLst/>
                          <a:latin typeface="Arial"/>
                        </a:rPr>
                        <a:t>% C</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35</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1" i="0" u="none" strike="noStrike" dirty="0">
                          <a:solidFill>
                            <a:srgbClr val="000000"/>
                          </a:solidFill>
                          <a:effectLst/>
                          <a:latin typeface="Arial"/>
                        </a:rPr>
                        <a:t>31</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19%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19%</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23%</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17%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20%</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12%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16%</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rgbClr val="000000"/>
                          </a:solidFill>
                          <a:effectLst/>
                          <a:latin typeface="Arial"/>
                        </a:rPr>
                        <a:t>24</a:t>
                      </a:r>
                      <a:r>
                        <a:rPr lang="en-US" sz="900" b="1" i="0" u="none" strike="noStrike" dirty="0" smtClean="0">
                          <a:solidFill>
                            <a:srgbClr val="000000"/>
                          </a:solidFill>
                          <a:effectLst/>
                          <a:latin typeface="Arial"/>
                        </a:rPr>
                        <a:t>% CM</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12%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14%</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1%</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0" i="0" u="none" strike="noStrike" dirty="0">
                          <a:solidFill>
                            <a:srgbClr val="000000"/>
                          </a:solidFill>
                          <a:effectLst/>
                          <a:latin typeface="Arial"/>
                        </a:rPr>
                        <a:t>8%</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7%</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r h="167008">
                <a:tc>
                  <a:txBody>
                    <a:bodyPr/>
                    <a:lstStyle/>
                    <a:p>
                      <a:pPr algn="ctr" fontAlgn="b"/>
                      <a:r>
                        <a:rPr lang="en-US" sz="900" b="1" i="0" u="none" strike="noStrike" dirty="0">
                          <a:solidFill>
                            <a:srgbClr val="000000"/>
                          </a:solidFill>
                          <a:effectLst/>
                          <a:latin typeface="Arial"/>
                        </a:rPr>
                        <a:t>6</a:t>
                      </a:r>
                      <a:r>
                        <a:rPr lang="en-US" sz="900" b="1" i="0" u="none" strike="noStrike" dirty="0" smtClean="0">
                          <a:solidFill>
                            <a:srgbClr val="000000"/>
                          </a:solidFill>
                          <a:effectLst/>
                          <a:latin typeface="Arial"/>
                        </a:rPr>
                        <a:t>% L</a:t>
                      </a:r>
                      <a:endParaRPr lang="en-US" sz="900" b="1" i="0" u="none" strike="noStrike" dirty="0">
                        <a:solidFill>
                          <a:srgbClr val="000000"/>
                        </a:solidFill>
                        <a:effectLst/>
                        <a:latin typeface="Arial"/>
                      </a:endParaRP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5%</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Arial"/>
                        </a:rPr>
                        <a:t>2%</a:t>
                      </a:r>
                    </a:p>
                  </a:txBody>
                  <a:tcPr marL="9525" marR="9525" marT="9525" marB="0" anchor="b">
                    <a:lnL>
                      <a:noFill/>
                    </a:lnL>
                    <a:lnR>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0" y="914400"/>
            <a:ext cx="8913813" cy="685800"/>
          </a:xfrm>
        </p:spPr>
        <p:txBody>
          <a:bodyPr>
            <a:noAutofit/>
          </a:bodyPr>
          <a:lstStyle/>
          <a:p>
            <a:pPr>
              <a:lnSpc>
                <a:spcPct val="100000"/>
              </a:lnSpc>
              <a:spcBef>
                <a:spcPts val="0"/>
              </a:spcBef>
            </a:pPr>
            <a:r>
              <a:rPr lang="en-US" sz="2100" dirty="0" smtClean="0"/>
              <a:t>Critical </a:t>
            </a:r>
            <a:r>
              <a:rPr lang="en-US" sz="2100" dirty="0"/>
              <a:t>areas for improvement in the K-12 </a:t>
            </a:r>
            <a:r>
              <a:rPr lang="en-US" sz="2100" dirty="0" smtClean="0"/>
              <a:t>public </a:t>
            </a:r>
            <a:r>
              <a:rPr lang="en-US" sz="2100" dirty="0"/>
              <a:t>education </a:t>
            </a:r>
            <a:r>
              <a:rPr lang="en-US" sz="2100" dirty="0" smtClean="0"/>
              <a:t>system.</a:t>
            </a:r>
            <a:endParaRPr lang="en-US" sz="2100" dirty="0"/>
          </a:p>
        </p:txBody>
      </p:sp>
      <p:sp>
        <p:nvSpPr>
          <p:cNvPr id="5" name="Rectangle 4"/>
          <p:cNvSpPr/>
          <p:nvPr/>
        </p:nvSpPr>
        <p:spPr>
          <a:xfrm>
            <a:off x="908755" y="6360858"/>
            <a:ext cx="8005058" cy="307777"/>
          </a:xfrm>
          <a:prstGeom prst="rect">
            <a:avLst/>
          </a:prstGeom>
        </p:spPr>
        <p:txBody>
          <a:bodyPr wrap="square" anchor="b">
            <a:spAutoFit/>
          </a:bodyPr>
          <a:lstStyle/>
          <a:p>
            <a:r>
              <a:rPr lang="en-US" sz="700" dirty="0" smtClean="0">
                <a:latin typeface="Arial"/>
              </a:rPr>
              <a:t>Base: Total Respondents (N=1235)</a:t>
            </a:r>
            <a:br>
              <a:rPr lang="en-US" sz="700" dirty="0" smtClean="0">
                <a:latin typeface="Arial"/>
              </a:rPr>
            </a:br>
            <a:r>
              <a:rPr lang="en-US" sz="700" dirty="0" smtClean="0">
                <a:latin typeface="Arial"/>
              </a:rPr>
              <a:t>Q8. What are the most critical areas for improvement in the K-12 public education system? Select all that apply. </a:t>
            </a:r>
          </a:p>
        </p:txBody>
      </p:sp>
      <p:sp>
        <p:nvSpPr>
          <p:cNvPr id="10" name="Rectangle 9"/>
          <p:cNvSpPr/>
          <p:nvPr/>
        </p:nvSpPr>
        <p:spPr>
          <a:xfrm>
            <a:off x="6231475" y="6317264"/>
            <a:ext cx="2610175" cy="200055"/>
          </a:xfrm>
          <a:prstGeom prst="rect">
            <a:avLst/>
          </a:prstGeom>
        </p:spPr>
        <p:txBody>
          <a:bodyPr wrap="square">
            <a:spAutoFit/>
          </a:bodyPr>
          <a:lstStyle/>
          <a:p>
            <a:pPr algn="r">
              <a:spcBef>
                <a:spcPts val="300"/>
              </a:spcBef>
            </a:pPr>
            <a:r>
              <a:rPr lang="en-US" sz="700" b="1" dirty="0" smtClean="0">
                <a:latin typeface="Arial"/>
              </a:rPr>
              <a:t>Bold font</a:t>
            </a:r>
            <a:r>
              <a:rPr lang="en-US" sz="700" dirty="0" smtClean="0">
                <a:latin typeface="Arial"/>
              </a:rPr>
              <a:t> indicates statistically significant difference</a:t>
            </a:r>
            <a:endParaRPr lang="en-US" sz="700" b="1" dirty="0">
              <a:latin typeface="Arial"/>
            </a:endParaRPr>
          </a:p>
        </p:txBody>
      </p:sp>
      <p:sp>
        <p:nvSpPr>
          <p:cNvPr id="3" name="TextBox 2"/>
          <p:cNvSpPr txBox="1"/>
          <p:nvPr/>
        </p:nvSpPr>
        <p:spPr>
          <a:xfrm>
            <a:off x="5667588" y="2074679"/>
            <a:ext cx="416287" cy="246221"/>
          </a:xfrm>
          <a:prstGeom prst="rect">
            <a:avLst/>
          </a:prstGeom>
          <a:noFill/>
        </p:spPr>
        <p:txBody>
          <a:bodyPr wrap="none" rtlCol="0">
            <a:spAutoFit/>
          </a:bodyPr>
          <a:lstStyle/>
          <a:p>
            <a:r>
              <a:rPr lang="en-US" sz="1000" dirty="0" smtClean="0">
                <a:solidFill>
                  <a:schemeClr val="accent2"/>
                </a:solidFill>
                <a:latin typeface="Arial"/>
                <a:cs typeface="Arial"/>
              </a:rPr>
              <a:t>(+8)</a:t>
            </a:r>
            <a:endParaRPr lang="en-US" sz="1000" dirty="0">
              <a:solidFill>
                <a:schemeClr val="accent2"/>
              </a:solidFill>
              <a:latin typeface="Arial"/>
              <a:cs typeface="Arial"/>
            </a:endParaRPr>
          </a:p>
        </p:txBody>
      </p:sp>
      <p:sp>
        <p:nvSpPr>
          <p:cNvPr id="11" name="TextBox 10"/>
          <p:cNvSpPr txBox="1"/>
          <p:nvPr/>
        </p:nvSpPr>
        <p:spPr>
          <a:xfrm>
            <a:off x="5251301" y="2415223"/>
            <a:ext cx="384102" cy="246221"/>
          </a:xfrm>
          <a:prstGeom prst="rect">
            <a:avLst/>
          </a:prstGeom>
          <a:noFill/>
        </p:spPr>
        <p:txBody>
          <a:bodyPr wrap="none" rtlCol="0">
            <a:spAutoFit/>
          </a:bodyPr>
          <a:lstStyle/>
          <a:p>
            <a:r>
              <a:rPr lang="en-US" sz="1000" dirty="0" smtClean="0">
                <a:solidFill>
                  <a:schemeClr val="accent1"/>
                </a:solidFill>
                <a:latin typeface="Arial"/>
                <a:cs typeface="Arial"/>
              </a:rPr>
              <a:t>(-4)</a:t>
            </a:r>
            <a:endParaRPr lang="en-US" sz="1000" dirty="0">
              <a:solidFill>
                <a:schemeClr val="accent1"/>
              </a:solidFill>
              <a:latin typeface="Arial"/>
              <a:cs typeface="Arial"/>
            </a:endParaRPr>
          </a:p>
        </p:txBody>
      </p:sp>
      <p:sp>
        <p:nvSpPr>
          <p:cNvPr id="12" name="TextBox 11"/>
          <p:cNvSpPr txBox="1"/>
          <p:nvPr/>
        </p:nvSpPr>
        <p:spPr>
          <a:xfrm>
            <a:off x="5059250" y="2888414"/>
            <a:ext cx="445905" cy="246221"/>
          </a:xfrm>
          <a:prstGeom prst="rect">
            <a:avLst/>
          </a:prstGeom>
          <a:noFill/>
        </p:spPr>
        <p:txBody>
          <a:bodyPr wrap="none" rtlCol="0">
            <a:spAutoFit/>
          </a:bodyPr>
          <a:lstStyle/>
          <a:p>
            <a:r>
              <a:rPr lang="en-US" sz="1000" dirty="0" smtClean="0">
                <a:solidFill>
                  <a:schemeClr val="accent1"/>
                </a:solidFill>
                <a:latin typeface="Arial"/>
                <a:cs typeface="Arial"/>
              </a:rPr>
              <a:t>(-11)</a:t>
            </a:r>
            <a:endParaRPr lang="en-US" sz="1000" dirty="0">
              <a:solidFill>
                <a:schemeClr val="accent1"/>
              </a:solidFill>
              <a:latin typeface="Arial"/>
              <a:cs typeface="Arial"/>
            </a:endParaRPr>
          </a:p>
        </p:txBody>
      </p:sp>
      <p:sp>
        <p:nvSpPr>
          <p:cNvPr id="13" name="TextBox 12"/>
          <p:cNvSpPr txBox="1"/>
          <p:nvPr/>
        </p:nvSpPr>
        <p:spPr>
          <a:xfrm>
            <a:off x="5059250" y="3235677"/>
            <a:ext cx="344966" cy="246221"/>
          </a:xfrm>
          <a:prstGeom prst="rect">
            <a:avLst/>
          </a:prstGeom>
          <a:noFill/>
        </p:spPr>
        <p:txBody>
          <a:bodyPr wrap="none" rtlCol="0">
            <a:spAutoFit/>
          </a:bodyPr>
          <a:lstStyle/>
          <a:p>
            <a:r>
              <a:rPr lang="en-US" sz="1000" dirty="0" smtClean="0">
                <a:solidFill>
                  <a:schemeClr val="accent1"/>
                </a:solidFill>
                <a:latin typeface="Arial"/>
                <a:cs typeface="Arial"/>
              </a:rPr>
              <a:t>(=)</a:t>
            </a:r>
            <a:endParaRPr lang="en-US" sz="1000" dirty="0">
              <a:solidFill>
                <a:schemeClr val="accent1"/>
              </a:solidFill>
              <a:latin typeface="Arial"/>
              <a:cs typeface="Arial"/>
            </a:endParaRPr>
          </a:p>
        </p:txBody>
      </p:sp>
      <p:sp>
        <p:nvSpPr>
          <p:cNvPr id="15" name="TextBox 14"/>
          <p:cNvSpPr txBox="1"/>
          <p:nvPr/>
        </p:nvSpPr>
        <p:spPr>
          <a:xfrm>
            <a:off x="5039167" y="3744206"/>
            <a:ext cx="384102" cy="246221"/>
          </a:xfrm>
          <a:prstGeom prst="rect">
            <a:avLst/>
          </a:prstGeom>
          <a:noFill/>
        </p:spPr>
        <p:txBody>
          <a:bodyPr wrap="none" rtlCol="0">
            <a:spAutoFit/>
          </a:bodyPr>
          <a:lstStyle/>
          <a:p>
            <a:r>
              <a:rPr lang="en-US" sz="1000" dirty="0" smtClean="0">
                <a:solidFill>
                  <a:schemeClr val="accent1"/>
                </a:solidFill>
                <a:latin typeface="Arial"/>
                <a:cs typeface="Arial"/>
              </a:rPr>
              <a:t>(-4)</a:t>
            </a:r>
            <a:endParaRPr lang="en-US" sz="1000" dirty="0">
              <a:solidFill>
                <a:schemeClr val="accent1"/>
              </a:solidFill>
              <a:latin typeface="Arial"/>
              <a:cs typeface="Arial"/>
            </a:endParaRPr>
          </a:p>
        </p:txBody>
      </p:sp>
      <p:sp>
        <p:nvSpPr>
          <p:cNvPr id="16" name="TextBox 15"/>
          <p:cNvSpPr txBox="1"/>
          <p:nvPr/>
        </p:nvSpPr>
        <p:spPr>
          <a:xfrm>
            <a:off x="4867199" y="4064591"/>
            <a:ext cx="384102" cy="246221"/>
          </a:xfrm>
          <a:prstGeom prst="rect">
            <a:avLst/>
          </a:prstGeom>
          <a:noFill/>
        </p:spPr>
        <p:txBody>
          <a:bodyPr wrap="none" rtlCol="0">
            <a:spAutoFit/>
          </a:bodyPr>
          <a:lstStyle/>
          <a:p>
            <a:r>
              <a:rPr lang="en-US" sz="1000" dirty="0" smtClean="0">
                <a:solidFill>
                  <a:schemeClr val="accent1"/>
                </a:solidFill>
                <a:latin typeface="Arial"/>
                <a:cs typeface="Arial"/>
              </a:rPr>
              <a:t>(-4)</a:t>
            </a:r>
            <a:endParaRPr lang="en-US" sz="1000" dirty="0">
              <a:solidFill>
                <a:schemeClr val="accent1"/>
              </a:solidFill>
              <a:latin typeface="Arial"/>
              <a:cs typeface="Arial"/>
            </a:endParaRPr>
          </a:p>
        </p:txBody>
      </p:sp>
      <p:sp>
        <p:nvSpPr>
          <p:cNvPr id="17" name="TextBox 16"/>
          <p:cNvSpPr txBox="1"/>
          <p:nvPr/>
        </p:nvSpPr>
        <p:spPr>
          <a:xfrm>
            <a:off x="4770965" y="4398415"/>
            <a:ext cx="455423" cy="246221"/>
          </a:xfrm>
          <a:prstGeom prst="rect">
            <a:avLst/>
          </a:prstGeom>
          <a:noFill/>
        </p:spPr>
        <p:txBody>
          <a:bodyPr wrap="none" rtlCol="0">
            <a:spAutoFit/>
          </a:bodyPr>
          <a:lstStyle/>
          <a:p>
            <a:r>
              <a:rPr lang="en-US" sz="1000" dirty="0" smtClean="0">
                <a:solidFill>
                  <a:schemeClr val="accent1"/>
                </a:solidFill>
                <a:latin typeface="Arial"/>
                <a:cs typeface="Arial"/>
              </a:rPr>
              <a:t>(-13)</a:t>
            </a:r>
            <a:endParaRPr lang="en-US" sz="1000" dirty="0">
              <a:solidFill>
                <a:schemeClr val="accent1"/>
              </a:solidFill>
              <a:latin typeface="Arial"/>
              <a:cs typeface="Arial"/>
            </a:endParaRPr>
          </a:p>
        </p:txBody>
      </p:sp>
      <p:sp>
        <p:nvSpPr>
          <p:cNvPr id="18" name="TextBox 17"/>
          <p:cNvSpPr txBox="1"/>
          <p:nvPr/>
        </p:nvSpPr>
        <p:spPr>
          <a:xfrm>
            <a:off x="4674731" y="4568814"/>
            <a:ext cx="384102" cy="246221"/>
          </a:xfrm>
          <a:prstGeom prst="rect">
            <a:avLst/>
          </a:prstGeom>
          <a:noFill/>
        </p:spPr>
        <p:txBody>
          <a:bodyPr wrap="none" rtlCol="0">
            <a:spAutoFit/>
          </a:bodyPr>
          <a:lstStyle/>
          <a:p>
            <a:r>
              <a:rPr lang="en-US" sz="1000" dirty="0" smtClean="0">
                <a:solidFill>
                  <a:schemeClr val="accent1"/>
                </a:solidFill>
                <a:latin typeface="Arial"/>
                <a:cs typeface="Arial"/>
              </a:rPr>
              <a:t>(-9)</a:t>
            </a:r>
            <a:endParaRPr lang="en-US" sz="1000" dirty="0">
              <a:solidFill>
                <a:schemeClr val="accent1"/>
              </a:solidFill>
              <a:latin typeface="Arial"/>
              <a:cs typeface="Arial"/>
            </a:endParaRPr>
          </a:p>
        </p:txBody>
      </p:sp>
      <p:sp>
        <p:nvSpPr>
          <p:cNvPr id="19" name="TextBox 18"/>
          <p:cNvSpPr txBox="1"/>
          <p:nvPr/>
        </p:nvSpPr>
        <p:spPr>
          <a:xfrm>
            <a:off x="4618817" y="4893750"/>
            <a:ext cx="384102" cy="246221"/>
          </a:xfrm>
          <a:prstGeom prst="rect">
            <a:avLst/>
          </a:prstGeom>
          <a:noFill/>
        </p:spPr>
        <p:txBody>
          <a:bodyPr wrap="none" rtlCol="0">
            <a:spAutoFit/>
          </a:bodyPr>
          <a:lstStyle/>
          <a:p>
            <a:r>
              <a:rPr lang="en-US" sz="1000" dirty="0" smtClean="0">
                <a:solidFill>
                  <a:schemeClr val="accent1"/>
                </a:solidFill>
                <a:latin typeface="Arial"/>
                <a:cs typeface="Arial"/>
              </a:rPr>
              <a:t>(-6)</a:t>
            </a:r>
            <a:endParaRPr lang="en-US" sz="1000" dirty="0">
              <a:solidFill>
                <a:schemeClr val="accent1"/>
              </a:solidFill>
              <a:latin typeface="Arial"/>
              <a:cs typeface="Arial"/>
            </a:endParaRPr>
          </a:p>
        </p:txBody>
      </p:sp>
      <p:sp>
        <p:nvSpPr>
          <p:cNvPr id="20" name="TextBox 19"/>
          <p:cNvSpPr txBox="1"/>
          <p:nvPr/>
        </p:nvSpPr>
        <p:spPr>
          <a:xfrm>
            <a:off x="4578497" y="5068699"/>
            <a:ext cx="384102" cy="246221"/>
          </a:xfrm>
          <a:prstGeom prst="rect">
            <a:avLst/>
          </a:prstGeom>
          <a:noFill/>
        </p:spPr>
        <p:txBody>
          <a:bodyPr wrap="none" rtlCol="0">
            <a:spAutoFit/>
          </a:bodyPr>
          <a:lstStyle/>
          <a:p>
            <a:r>
              <a:rPr lang="en-US" sz="1000" dirty="0" smtClean="0">
                <a:solidFill>
                  <a:schemeClr val="accent1"/>
                </a:solidFill>
                <a:latin typeface="Arial"/>
                <a:cs typeface="Arial"/>
              </a:rPr>
              <a:t>(-1)</a:t>
            </a:r>
            <a:endParaRPr lang="en-US" sz="1000" dirty="0">
              <a:solidFill>
                <a:schemeClr val="accent1"/>
              </a:solidFill>
              <a:latin typeface="Arial"/>
              <a:cs typeface="Arial"/>
            </a:endParaRPr>
          </a:p>
        </p:txBody>
      </p:sp>
      <p:sp>
        <p:nvSpPr>
          <p:cNvPr id="21" name="TextBox 20"/>
          <p:cNvSpPr txBox="1"/>
          <p:nvPr/>
        </p:nvSpPr>
        <p:spPr>
          <a:xfrm>
            <a:off x="4459584" y="5391477"/>
            <a:ext cx="384102" cy="246221"/>
          </a:xfrm>
          <a:prstGeom prst="rect">
            <a:avLst/>
          </a:prstGeom>
          <a:noFill/>
        </p:spPr>
        <p:txBody>
          <a:bodyPr wrap="none" rtlCol="0">
            <a:spAutoFit/>
          </a:bodyPr>
          <a:lstStyle/>
          <a:p>
            <a:r>
              <a:rPr lang="en-US" sz="1000" dirty="0" smtClean="0">
                <a:solidFill>
                  <a:schemeClr val="accent1"/>
                </a:solidFill>
                <a:latin typeface="Arial"/>
                <a:cs typeface="Arial"/>
              </a:rPr>
              <a:t>(-8)</a:t>
            </a:r>
            <a:endParaRPr lang="en-US" sz="1000" dirty="0">
              <a:solidFill>
                <a:schemeClr val="accent1"/>
              </a:solidFill>
              <a:latin typeface="Arial"/>
              <a:cs typeface="Arial"/>
            </a:endParaRPr>
          </a:p>
        </p:txBody>
      </p:sp>
      <p:sp>
        <p:nvSpPr>
          <p:cNvPr id="22" name="TextBox 21"/>
          <p:cNvSpPr txBox="1"/>
          <p:nvPr/>
        </p:nvSpPr>
        <p:spPr>
          <a:xfrm>
            <a:off x="4105471" y="5559718"/>
            <a:ext cx="384102" cy="246221"/>
          </a:xfrm>
          <a:prstGeom prst="rect">
            <a:avLst/>
          </a:prstGeom>
          <a:noFill/>
        </p:spPr>
        <p:txBody>
          <a:bodyPr wrap="none" rtlCol="0">
            <a:spAutoFit/>
          </a:bodyPr>
          <a:lstStyle/>
          <a:p>
            <a:r>
              <a:rPr lang="en-US" sz="1000" dirty="0" smtClean="0">
                <a:solidFill>
                  <a:schemeClr val="accent1"/>
                </a:solidFill>
                <a:latin typeface="Arial"/>
                <a:cs typeface="Arial"/>
              </a:rPr>
              <a:t>(-2)</a:t>
            </a:r>
            <a:endParaRPr lang="en-US" sz="1000" dirty="0">
              <a:solidFill>
                <a:schemeClr val="accent1"/>
              </a:solidFill>
              <a:latin typeface="Arial"/>
              <a:cs typeface="Arial"/>
            </a:endParaRPr>
          </a:p>
        </p:txBody>
      </p:sp>
      <p:sp>
        <p:nvSpPr>
          <p:cNvPr id="23" name="TextBox 22"/>
          <p:cNvSpPr txBox="1"/>
          <p:nvPr/>
        </p:nvSpPr>
        <p:spPr>
          <a:xfrm>
            <a:off x="717561" y="2077147"/>
            <a:ext cx="613399" cy="338554"/>
          </a:xfrm>
          <a:prstGeom prst="rect">
            <a:avLst/>
          </a:prstGeom>
          <a:noFill/>
          <a:ln w="12700">
            <a:solidFill>
              <a:schemeClr val="tx1">
                <a:lumMod val="65000"/>
                <a:lumOff val="35000"/>
              </a:schemeClr>
            </a:solidFill>
          </a:ln>
        </p:spPr>
        <p:txBody>
          <a:bodyPr wrap="square" lIns="182880" tIns="91440" rIns="0" bIns="91440" rtlCol="0" anchor="ctr" anchorCtr="0">
            <a:spAutoFit/>
          </a:bodyPr>
          <a:lstStyle/>
          <a:p>
            <a:r>
              <a:rPr lang="en-US" sz="1000" dirty="0" smtClean="0">
                <a:solidFill>
                  <a:prstClr val="black"/>
                </a:solidFill>
                <a:latin typeface="Arial"/>
                <a:cs typeface="Arial"/>
              </a:rPr>
              <a:t>2015</a:t>
            </a:r>
            <a:endParaRPr lang="en-US" sz="1000" dirty="0">
              <a:solidFill>
                <a:prstClr val="black"/>
              </a:solidFill>
              <a:latin typeface="Arial"/>
              <a:cs typeface="Arial"/>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100" dirty="0" smtClean="0"/>
              <a:t>Voters see state leaders as largely responsible for problems.</a:t>
            </a:r>
            <a:endParaRPr lang="en-US" sz="2100" b="1" dirty="0"/>
          </a:p>
        </p:txBody>
      </p:sp>
      <p:sp>
        <p:nvSpPr>
          <p:cNvPr id="5" name="Rectangle 4"/>
          <p:cNvSpPr/>
          <p:nvPr/>
        </p:nvSpPr>
        <p:spPr>
          <a:xfrm>
            <a:off x="908755" y="6468580"/>
            <a:ext cx="8005058" cy="200055"/>
          </a:xfrm>
          <a:prstGeom prst="rect">
            <a:avLst/>
          </a:prstGeom>
        </p:spPr>
        <p:txBody>
          <a:bodyPr wrap="square" anchor="b">
            <a:spAutoFit/>
          </a:bodyPr>
          <a:lstStyle/>
          <a:p>
            <a:r>
              <a:rPr lang="en-US" sz="700" dirty="0" smtClean="0">
                <a:latin typeface="Arial"/>
              </a:rPr>
              <a:t>Base: Total Respondents (bases vary); Q9. Who should play the lead role in addressing this critical area for improvement in the K-12 public education system?  Select one response.</a:t>
            </a:r>
            <a:endParaRPr lang="en-US" sz="700" dirty="0">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3069402714"/>
              </p:ext>
            </p:extLst>
          </p:nvPr>
        </p:nvGraphicFramePr>
        <p:xfrm>
          <a:off x="240669" y="1766345"/>
          <a:ext cx="8589870" cy="4560275"/>
        </p:xfrm>
        <a:graphic>
          <a:graphicData uri="http://schemas.openxmlformats.org/drawingml/2006/table">
            <a:tbl>
              <a:tblPr/>
              <a:tblGrid>
                <a:gridCol w="399411"/>
                <a:gridCol w="1612537"/>
                <a:gridCol w="548160"/>
                <a:gridCol w="548160"/>
                <a:gridCol w="548160"/>
                <a:gridCol w="548160"/>
                <a:gridCol w="548160"/>
                <a:gridCol w="548160"/>
                <a:gridCol w="548160"/>
                <a:gridCol w="548160"/>
                <a:gridCol w="587314"/>
                <a:gridCol w="661852"/>
                <a:gridCol w="471738"/>
                <a:gridCol w="471738"/>
              </a:tblGrid>
              <a:tr h="319535">
                <a:tc>
                  <a:txBody>
                    <a:bodyPr/>
                    <a:lstStyle/>
                    <a:p>
                      <a:pPr algn="l" fontAlgn="b">
                        <a:lnSpc>
                          <a:spcPts val="800"/>
                        </a:lnSpc>
                      </a:pPr>
                      <a:endParaRPr lang="en-US" sz="720" b="1" i="0" u="none" strike="noStrike" dirty="0">
                        <a:solidFill>
                          <a:srgbClr val="000000"/>
                        </a:solidFill>
                        <a:latin typeface="Arial"/>
                        <a:cs typeface="Arial"/>
                      </a:endParaRPr>
                    </a:p>
                  </a:txBody>
                  <a:tcPr marL="9144" marR="9144" marT="18288" marB="18288"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latin typeface="Arial"/>
                          <a:cs typeface="Arial"/>
                        </a:rPr>
                        <a:t>Critical Areas</a:t>
                      </a:r>
                    </a:p>
                  </a:txBody>
                  <a:tcPr marL="0" marR="9144"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Parents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Teachers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Principals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Super-intendents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Local </a:t>
                      </a:r>
                    </a:p>
                    <a:p>
                      <a:pPr algn="ctr" fontAlgn="t">
                        <a:lnSpc>
                          <a:spcPct val="100000"/>
                        </a:lnSpc>
                      </a:pPr>
                      <a:r>
                        <a:rPr lang="en-US" sz="620" b="1" i="0" u="none" strike="noStrike" dirty="0" smtClean="0">
                          <a:solidFill>
                            <a:srgbClr val="000000"/>
                          </a:solidFill>
                          <a:latin typeface="Arial"/>
                          <a:cs typeface="Arial"/>
                        </a:rPr>
                        <a:t>School Board</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NC State </a:t>
                      </a:r>
                    </a:p>
                    <a:p>
                      <a:pPr algn="ctr" fontAlgn="t">
                        <a:lnSpc>
                          <a:spcPct val="100000"/>
                        </a:lnSpc>
                      </a:pPr>
                      <a:r>
                        <a:rPr lang="en-US" sz="620" b="1" i="0" u="none" strike="noStrike" dirty="0" smtClean="0">
                          <a:solidFill>
                            <a:srgbClr val="000000"/>
                          </a:solidFill>
                          <a:latin typeface="Arial"/>
                          <a:cs typeface="Arial"/>
                        </a:rPr>
                        <a:t>Board of Education</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NC Dept </a:t>
                      </a:r>
                    </a:p>
                    <a:p>
                      <a:pPr algn="ctr" fontAlgn="t">
                        <a:lnSpc>
                          <a:spcPct val="100000"/>
                        </a:lnSpc>
                      </a:pPr>
                      <a:r>
                        <a:rPr lang="en-US" sz="620" b="1" i="0" u="none" strike="noStrike" dirty="0" smtClean="0">
                          <a:solidFill>
                            <a:srgbClr val="000000"/>
                          </a:solidFill>
                          <a:latin typeface="Arial"/>
                          <a:cs typeface="Arial"/>
                        </a:rPr>
                        <a:t>of Public Instruction</a:t>
                      </a: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i="0" u="none" strike="noStrike" dirty="0" smtClean="0">
                          <a:solidFill>
                            <a:srgbClr val="000000"/>
                          </a:solidFill>
                          <a:latin typeface="Arial"/>
                          <a:cs typeface="Arial"/>
                        </a:rPr>
                        <a:t>Governor</a:t>
                      </a:r>
                      <a:r>
                        <a:rPr lang="en-US" sz="620" b="1" i="0" u="none" strike="noStrike" baseline="0" dirty="0" smtClean="0">
                          <a:solidFill>
                            <a:srgbClr val="000000"/>
                          </a:solidFill>
                          <a:latin typeface="Arial"/>
                          <a:cs typeface="Arial"/>
                        </a:rPr>
                        <a:t> of NC</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NC State Legislature</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noFill/>
                  </a:tcPr>
                </a:tc>
                <a:tc>
                  <a:txBody>
                    <a:bodyPr/>
                    <a:lstStyle/>
                    <a:p>
                      <a:pPr algn="ctr" fontAlgn="t">
                        <a:lnSpc>
                          <a:spcPct val="100000"/>
                        </a:lnSpc>
                      </a:pPr>
                      <a:r>
                        <a:rPr lang="en-US" sz="620" b="1" kern="100" dirty="0" smtClean="0">
                          <a:latin typeface="Arial"/>
                          <a:ea typeface="MS Mincho" panose="02020609040205080304" pitchFamily="49" charset="-128"/>
                          <a:cs typeface="Arial"/>
                        </a:rPr>
                        <a:t>County Commissioners</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Someone Else/Other</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c>
                  <a:txBody>
                    <a:bodyPr/>
                    <a:lstStyle/>
                    <a:p>
                      <a:pPr algn="ctr" fontAlgn="t">
                        <a:lnSpc>
                          <a:spcPct val="100000"/>
                        </a:lnSpc>
                      </a:pPr>
                      <a:r>
                        <a:rPr lang="en-US" sz="620" b="1" i="0" u="none" strike="noStrike" dirty="0" smtClean="0">
                          <a:solidFill>
                            <a:srgbClr val="000000"/>
                          </a:solidFill>
                          <a:latin typeface="Arial"/>
                          <a:cs typeface="Arial"/>
                        </a:rPr>
                        <a:t>Don’t </a:t>
                      </a:r>
                    </a:p>
                    <a:p>
                      <a:pPr algn="ctr" fontAlgn="t">
                        <a:lnSpc>
                          <a:spcPct val="100000"/>
                        </a:lnSpc>
                      </a:pPr>
                      <a:r>
                        <a:rPr lang="en-US" sz="620" b="1" i="0" u="none" strike="noStrike" dirty="0" smtClean="0">
                          <a:solidFill>
                            <a:srgbClr val="000000"/>
                          </a:solidFill>
                          <a:latin typeface="Arial"/>
                          <a:cs typeface="Arial"/>
                        </a:rPr>
                        <a:t>Know</a:t>
                      </a:r>
                      <a:endParaRPr lang="en-US" sz="620" b="1" i="0" u="none" strike="noStrike" dirty="0">
                        <a:solidFill>
                          <a:srgbClr val="000000"/>
                        </a:solidFill>
                        <a:latin typeface="Arial"/>
                        <a:cs typeface="Arial"/>
                      </a:endParaRPr>
                    </a:p>
                  </a:txBody>
                  <a:tcPr marL="0" marR="0" marT="18288" marB="0" anchor="ctr">
                    <a:lnL>
                      <a:noFill/>
                    </a:lnL>
                    <a:lnR>
                      <a:noFill/>
                    </a:lnR>
                    <a:lnT>
                      <a:noFill/>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62%</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Underpaid teachers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50%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Inadequate funding</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44%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Class sizes that are too large</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40%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Curriculum quality</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38%</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Ensuring students are college ready</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36%</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Student discipline</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support staff in </a:t>
                      </a:r>
                      <a:r>
                        <a:rPr lang="en-US" sz="620" b="1" i="0" u="none" strike="noStrike" dirty="0" smtClean="0">
                          <a:solidFill>
                            <a:srgbClr val="000000"/>
                          </a:solidFill>
                          <a:effectLst/>
                          <a:latin typeface="Arial"/>
                          <a:cs typeface="Arial"/>
                        </a:rPr>
                        <a:t>classrooms</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35%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investment in teachers' professional growth and development</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Ensuring students are career ready</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Lack of learning </a:t>
                      </a:r>
                      <a:r>
                        <a:rPr lang="en-US" sz="620" b="1" i="0" u="none" strike="noStrike" dirty="0" smtClean="0">
                          <a:solidFill>
                            <a:srgbClr val="000000"/>
                          </a:solidFill>
                          <a:effectLst/>
                          <a:latin typeface="Arial"/>
                          <a:cs typeface="Arial"/>
                        </a:rPr>
                        <a:t>materials</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smtClean="0">
                          <a:solidFill>
                            <a:srgbClr val="000000"/>
                          </a:solidFill>
                          <a:effectLst/>
                          <a:latin typeface="Arial"/>
                          <a:cs typeface="Arial"/>
                        </a:rPr>
                        <a:t>26%</a:t>
                      </a:r>
                      <a:endParaRPr lang="en-US" sz="620" b="0" i="0" u="none" strike="noStrike" dirty="0">
                        <a:solidFill>
                          <a:srgbClr val="000000"/>
                        </a:solidFill>
                        <a:effectLst/>
                        <a:latin typeface="Arial"/>
                        <a:cs typeface="Arial"/>
                      </a:endParaRP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34%</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Budget process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30%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attention to the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average </a:t>
                      </a:r>
                      <a:r>
                        <a:rPr lang="en-US" sz="620" b="1" i="0" u="none" strike="noStrike" dirty="0">
                          <a:solidFill>
                            <a:srgbClr val="000000"/>
                          </a:solidFill>
                          <a:effectLst/>
                          <a:latin typeface="Arial"/>
                          <a:cs typeface="Arial"/>
                        </a:rPr>
                        <a:t>child</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27%</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Poor performing teachers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25%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school support </a:t>
                      </a:r>
                      <a:r>
                        <a:rPr lang="en-US" sz="620" b="1" i="0" u="none" strike="noStrike" dirty="0" smtClean="0">
                          <a:solidFill>
                            <a:srgbClr val="000000"/>
                          </a:solidFill>
                          <a:effectLst/>
                          <a:latin typeface="Arial"/>
                          <a:cs typeface="Arial"/>
                        </a:rPr>
                        <a:t>staff</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25%</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school accountability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for </a:t>
                      </a:r>
                      <a:r>
                        <a:rPr lang="en-US" sz="620" b="1" i="0" u="none" strike="noStrike" dirty="0">
                          <a:solidFill>
                            <a:srgbClr val="000000"/>
                          </a:solidFill>
                          <a:effectLst/>
                          <a:latin typeface="Arial"/>
                          <a:cs typeface="Arial"/>
                        </a:rPr>
                        <a:t>student performance</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23%</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Communication with teachers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and </a:t>
                      </a:r>
                      <a:r>
                        <a:rPr lang="en-US" sz="620" b="1" i="0" u="none" strike="noStrike" dirty="0">
                          <a:solidFill>
                            <a:srgbClr val="000000"/>
                          </a:solidFill>
                          <a:effectLst/>
                          <a:latin typeface="Arial"/>
                          <a:cs typeface="Arial"/>
                        </a:rPr>
                        <a:t>parents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21%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22%</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Low graduation rates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28%</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attention to gifted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and </a:t>
                      </a:r>
                      <a:r>
                        <a:rPr lang="en-US" sz="620" b="1" i="0" u="none" strike="noStrike" dirty="0">
                          <a:solidFill>
                            <a:srgbClr val="000000"/>
                          </a:solidFill>
                          <a:effectLst/>
                          <a:latin typeface="Arial"/>
                          <a:cs typeface="Arial"/>
                        </a:rPr>
                        <a:t>talented children</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23%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20%</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Not enough attention to children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with </a:t>
                      </a:r>
                      <a:r>
                        <a:rPr lang="en-US" sz="620" b="1" i="0" u="none" strike="noStrike" dirty="0">
                          <a:solidFill>
                            <a:srgbClr val="000000"/>
                          </a:solidFill>
                          <a:effectLst/>
                          <a:latin typeface="Arial"/>
                          <a:cs typeface="Arial"/>
                        </a:rPr>
                        <a:t>special needs</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 </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200330">
                <a:tc>
                  <a:txBody>
                    <a:bodyPr/>
                    <a:lstStyle/>
                    <a:p>
                      <a:pPr algn="ctr" fontAlgn="b">
                        <a:lnSpc>
                          <a:spcPts val="700"/>
                        </a:lnSpc>
                      </a:pPr>
                      <a:r>
                        <a:rPr lang="en-US" sz="720" b="1" i="0" u="none" strike="noStrike" dirty="0">
                          <a:solidFill>
                            <a:srgbClr val="BE5E2C"/>
                          </a:solidFill>
                          <a:effectLst/>
                          <a:latin typeface="Arial"/>
                          <a:cs typeface="Arial"/>
                        </a:rPr>
                        <a:t>17%</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a:solidFill>
                            <a:srgbClr val="000000"/>
                          </a:solidFill>
                          <a:effectLst/>
                          <a:latin typeface="Arial"/>
                          <a:cs typeface="Arial"/>
                        </a:rPr>
                        <a:t>Lack of access to high-quality pre-K </a:t>
                      </a:r>
                      <a:r>
                        <a:rPr lang="en-US" sz="620" b="1" i="0" u="none" strike="noStrike" dirty="0" smtClean="0">
                          <a:solidFill>
                            <a:srgbClr val="000000"/>
                          </a:solidFill>
                          <a:effectLst/>
                          <a:latin typeface="Arial"/>
                          <a:cs typeface="Arial"/>
                        </a:rPr>
                        <a:t/>
                      </a:r>
                      <a:br>
                        <a:rPr lang="en-US" sz="620" b="1" i="0" u="none" strike="noStrike" dirty="0" smtClean="0">
                          <a:solidFill>
                            <a:srgbClr val="000000"/>
                          </a:solidFill>
                          <a:effectLst/>
                          <a:latin typeface="Arial"/>
                          <a:cs typeface="Arial"/>
                        </a:rPr>
                      </a:br>
                      <a:r>
                        <a:rPr lang="en-US" sz="620" b="1" i="0" u="none" strike="noStrike" dirty="0" smtClean="0">
                          <a:solidFill>
                            <a:srgbClr val="000000"/>
                          </a:solidFill>
                          <a:effectLst/>
                          <a:latin typeface="Arial"/>
                          <a:cs typeface="Arial"/>
                        </a:rPr>
                        <a:t>and </a:t>
                      </a:r>
                      <a:r>
                        <a:rPr lang="en-US" sz="620" b="1" i="0" u="none" strike="noStrike" dirty="0">
                          <a:solidFill>
                            <a:srgbClr val="000000"/>
                          </a:solidFill>
                          <a:effectLst/>
                          <a:latin typeface="Arial"/>
                          <a:cs typeface="Arial"/>
                        </a:rPr>
                        <a:t>early childhood education</a:t>
                      </a: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11%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26%</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2%</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r h="199278">
                <a:tc>
                  <a:txBody>
                    <a:bodyPr/>
                    <a:lstStyle/>
                    <a:p>
                      <a:pPr algn="ctr" fontAlgn="b">
                        <a:lnSpc>
                          <a:spcPts val="700"/>
                        </a:lnSpc>
                      </a:pPr>
                      <a:r>
                        <a:rPr lang="en-US" sz="720" b="1" i="0" u="none" strike="noStrike" dirty="0">
                          <a:solidFill>
                            <a:srgbClr val="BE5E2C"/>
                          </a:solidFill>
                          <a:effectLst/>
                          <a:latin typeface="Arial"/>
                          <a:cs typeface="Arial"/>
                        </a:rPr>
                        <a:t>13%</a:t>
                      </a:r>
                    </a:p>
                  </a:txBody>
                  <a:tcPr marL="9525" marR="45720" marT="9525"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lnSpc>
                          <a:spcPct val="100000"/>
                        </a:lnSpc>
                      </a:pPr>
                      <a:r>
                        <a:rPr lang="en-US" sz="620" b="1" i="0" u="none" strike="noStrike" dirty="0" smtClean="0">
                          <a:solidFill>
                            <a:srgbClr val="000000"/>
                          </a:solidFill>
                          <a:effectLst/>
                          <a:latin typeface="Arial"/>
                          <a:cs typeface="Arial"/>
                        </a:rPr>
                        <a:t>Safety</a:t>
                      </a:r>
                      <a:endParaRPr lang="en-US" sz="620" b="1" i="0" u="none" strike="noStrike" dirty="0">
                        <a:solidFill>
                          <a:srgbClr val="000000"/>
                        </a:solidFill>
                        <a:effectLst/>
                        <a:latin typeface="Arial"/>
                        <a:cs typeface="Arial"/>
                      </a:endParaRPr>
                    </a:p>
                  </a:txBody>
                  <a:tcPr marL="0" marR="9525" marT="18288"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17%</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19%</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lnSpc>
                          <a:spcPct val="100000"/>
                        </a:lnSpc>
                      </a:pPr>
                      <a:r>
                        <a:rPr lang="en-US" sz="620" b="0" i="0" u="none" strike="noStrike" dirty="0">
                          <a:solidFill>
                            <a:srgbClr val="000000"/>
                          </a:solidFill>
                          <a:effectLst/>
                          <a:latin typeface="Arial"/>
                          <a:cs typeface="Arial"/>
                        </a:rPr>
                        <a:t>4%</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15%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lnSpc>
                          <a:spcPct val="100000"/>
                        </a:lnSpc>
                      </a:pPr>
                      <a:r>
                        <a:rPr lang="en-US" sz="620" b="0" i="0" u="none" strike="noStrike" dirty="0">
                          <a:solidFill>
                            <a:srgbClr val="000000"/>
                          </a:solidFill>
                          <a:effectLst/>
                          <a:latin typeface="Arial"/>
                          <a:cs typeface="Arial"/>
                        </a:rPr>
                        <a:t>10%</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5%</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620" b="0" i="0" u="none" strike="noStrike" dirty="0">
                          <a:solidFill>
                            <a:srgbClr val="000000"/>
                          </a:solidFill>
                          <a:effectLst/>
                          <a:latin typeface="Arial"/>
                          <a:cs typeface="Arial"/>
                        </a:rPr>
                        <a:t>3%</a:t>
                      </a:r>
                    </a:p>
                  </a:txBody>
                  <a:tcPr marL="0" marR="9525" marT="0" marB="0" anchor="ctr">
                    <a:lnL>
                      <a:noFill/>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052612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0"/>
          <p:cNvSpPr>
            <a:spLocks noGrp="1"/>
          </p:cNvSpPr>
          <p:nvPr>
            <p:ph idx="1"/>
          </p:nvPr>
        </p:nvSpPr>
        <p:spPr>
          <a:xfrm>
            <a:off x="685800" y="2303464"/>
            <a:ext cx="7728480" cy="2793470"/>
          </a:xfrm>
        </p:spPr>
        <p:txBody>
          <a:bodyPr lIns="0" tIns="0" rIns="0" bIns="0">
            <a:normAutofit/>
          </a:bodyPr>
          <a:lstStyle/>
          <a:p>
            <a:pPr marL="182880" indent="-182880">
              <a:spcBef>
                <a:spcPts val="0"/>
              </a:spcBef>
              <a:buClrTx/>
            </a:pPr>
            <a:r>
              <a:rPr lang="en-US" sz="2400" dirty="0" smtClean="0">
                <a:latin typeface="Arial"/>
                <a:cs typeface="Arial"/>
              </a:rPr>
              <a:t>2015 statewide survey of 1,235 NC voters</a:t>
            </a:r>
            <a:br>
              <a:rPr lang="en-US" sz="2400" dirty="0" smtClean="0">
                <a:latin typeface="Arial"/>
                <a:cs typeface="Arial"/>
              </a:rPr>
            </a:br>
            <a:r>
              <a:rPr lang="en-US" dirty="0" smtClean="0">
                <a:latin typeface="Arial"/>
                <a:cs typeface="Arial"/>
              </a:rPr>
              <a:t>April </a:t>
            </a:r>
            <a:r>
              <a:rPr lang="en-US" dirty="0">
                <a:latin typeface="Arial"/>
                <a:cs typeface="Arial"/>
              </a:rPr>
              <a:t>16 </a:t>
            </a:r>
            <a:r>
              <a:rPr lang="en-US" dirty="0" smtClean="0">
                <a:latin typeface="Arial"/>
                <a:cs typeface="Arial"/>
              </a:rPr>
              <a:t>– May </a:t>
            </a:r>
            <a:r>
              <a:rPr lang="en-US" dirty="0">
                <a:latin typeface="Arial"/>
                <a:cs typeface="Arial"/>
              </a:rPr>
              <a:t>6, </a:t>
            </a:r>
            <a:r>
              <a:rPr lang="en-US" dirty="0" smtClean="0">
                <a:latin typeface="Arial"/>
                <a:cs typeface="Arial"/>
              </a:rPr>
              <a:t>2015</a:t>
            </a:r>
            <a:br>
              <a:rPr lang="en-US" dirty="0" smtClean="0">
                <a:latin typeface="Arial"/>
                <a:cs typeface="Arial"/>
              </a:rPr>
            </a:br>
            <a:r>
              <a:rPr lang="en-US" sz="1400" dirty="0" smtClean="0">
                <a:latin typeface="Arial"/>
                <a:cs typeface="Arial"/>
              </a:rPr>
              <a:t>Data weighted to be representative of U.S. Census data for the state of North Carolina.</a:t>
            </a:r>
          </a:p>
          <a:p>
            <a:pPr marL="182880" lvl="2" indent="-182880">
              <a:spcBef>
                <a:spcPts val="0"/>
              </a:spcBef>
              <a:buClrTx/>
              <a:buNone/>
              <a:defRPr/>
            </a:pPr>
            <a:endParaRPr lang="en-US" sz="1200" dirty="0" smtClean="0">
              <a:latin typeface="Arial"/>
              <a:ea typeface="Arial" charset="0"/>
              <a:cs typeface="Arial"/>
            </a:endParaRPr>
          </a:p>
          <a:p>
            <a:pPr marL="182880" indent="-182880">
              <a:spcBef>
                <a:spcPts val="0"/>
              </a:spcBef>
              <a:buClrTx/>
            </a:pPr>
            <a:r>
              <a:rPr lang="en-US" sz="2400" dirty="0">
                <a:latin typeface="Arial"/>
                <a:ea typeface="Arial" charset="0"/>
                <a:cs typeface="Arial"/>
              </a:rPr>
              <a:t>2013 Statewide survey of 1,519 NC </a:t>
            </a:r>
            <a:r>
              <a:rPr lang="en-US" sz="2400" dirty="0" smtClean="0">
                <a:latin typeface="Arial"/>
                <a:ea typeface="Arial" charset="0"/>
                <a:cs typeface="Arial"/>
              </a:rPr>
              <a:t>voters.</a:t>
            </a:r>
            <a:br>
              <a:rPr lang="en-US" sz="2400" dirty="0" smtClean="0">
                <a:latin typeface="Arial"/>
                <a:ea typeface="Arial" charset="0"/>
                <a:cs typeface="Arial"/>
              </a:rPr>
            </a:br>
            <a:r>
              <a:rPr lang="en-US" dirty="0" smtClean="0">
                <a:latin typeface="Arial"/>
                <a:ea typeface="Arial" charset="0"/>
                <a:cs typeface="Arial"/>
              </a:rPr>
              <a:t>January </a:t>
            </a:r>
            <a:r>
              <a:rPr lang="en-US" dirty="0">
                <a:latin typeface="Arial"/>
                <a:ea typeface="Arial" charset="0"/>
                <a:cs typeface="Arial"/>
              </a:rPr>
              <a:t>28 – February 6, </a:t>
            </a:r>
            <a:r>
              <a:rPr lang="en-US" dirty="0" smtClean="0">
                <a:latin typeface="Arial"/>
                <a:ea typeface="Arial" charset="0"/>
                <a:cs typeface="Arial"/>
              </a:rPr>
              <a:t>2013</a:t>
            </a:r>
            <a:endParaRPr lang="en-US" dirty="0">
              <a:latin typeface="Arial"/>
              <a:ea typeface="Arial" charset="0"/>
              <a:cs typeface="Arial"/>
            </a:endParaRPr>
          </a:p>
        </p:txBody>
      </p:sp>
      <p:sp>
        <p:nvSpPr>
          <p:cNvPr id="3" name="Title 2"/>
          <p:cNvSpPr>
            <a:spLocks noGrp="1"/>
          </p:cNvSpPr>
          <p:nvPr>
            <p:ph type="title"/>
          </p:nvPr>
        </p:nvSpPr>
        <p:spPr/>
        <p:txBody>
          <a:bodyPr>
            <a:normAutofit/>
          </a:bodyPr>
          <a:lstStyle/>
          <a:p>
            <a:r>
              <a:rPr lang="en-US" sz="2100" dirty="0" smtClean="0"/>
              <a:t>Methodology</a:t>
            </a:r>
            <a:endParaRPr lang="en-US" sz="2100" dirty="0"/>
          </a:p>
        </p:txBody>
      </p:sp>
    </p:spTree>
    <p:extLst>
      <p:ext uri="{BB962C8B-B14F-4D97-AF65-F5344CB8AC3E}">
        <p14:creationId xmlns:p14="http://schemas.microsoft.com/office/powerpoint/2010/main" val="179226777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100" dirty="0" smtClean="0"/>
              <a:t>Voters prioritize funding and teachers.</a:t>
            </a:r>
            <a:endParaRPr lang="en-US" sz="2100" dirty="0"/>
          </a:p>
        </p:txBody>
      </p:sp>
      <p:sp>
        <p:nvSpPr>
          <p:cNvPr id="5" name="Rectangle 4"/>
          <p:cNvSpPr/>
          <p:nvPr/>
        </p:nvSpPr>
        <p:spPr>
          <a:xfrm>
            <a:off x="908755" y="6262614"/>
            <a:ext cx="8005058" cy="415498"/>
          </a:xfrm>
          <a:prstGeom prst="rect">
            <a:avLst/>
          </a:prstGeom>
        </p:spPr>
        <p:txBody>
          <a:bodyPr wrap="square" anchor="b">
            <a:spAutoFit/>
          </a:bodyPr>
          <a:lstStyle/>
          <a:p>
            <a:r>
              <a:rPr lang="en-US" sz="700" dirty="0">
                <a:latin typeface="Arial"/>
              </a:rPr>
              <a:t>*Statement </a:t>
            </a:r>
            <a:r>
              <a:rPr lang="en-US" sz="700" dirty="0">
                <a:solidFill>
                  <a:schemeClr val="accent1">
                    <a:lumMod val="75000"/>
                  </a:schemeClr>
                </a:solidFill>
                <a:latin typeface="Arial"/>
              </a:rPr>
              <a:t>modified </a:t>
            </a:r>
            <a:r>
              <a:rPr lang="en-US" sz="700" dirty="0">
                <a:latin typeface="Arial"/>
              </a:rPr>
              <a:t>in </a:t>
            </a:r>
            <a:r>
              <a:rPr lang="en-US" sz="700" dirty="0" smtClean="0">
                <a:latin typeface="Arial"/>
              </a:rPr>
              <a:t>2015 so not strictly comparable</a:t>
            </a:r>
            <a:endParaRPr lang="en-US" sz="700" dirty="0">
              <a:latin typeface="Arial"/>
            </a:endParaRPr>
          </a:p>
          <a:p>
            <a:r>
              <a:rPr lang="en-US" sz="700" dirty="0" smtClean="0">
                <a:latin typeface="Arial"/>
              </a:rPr>
              <a:t>Base: Total Respondents (N=1235) </a:t>
            </a:r>
          </a:p>
          <a:p>
            <a:r>
              <a:rPr lang="en-US" sz="700" dirty="0" smtClean="0">
                <a:latin typeface="Arial"/>
              </a:rPr>
              <a:t>Q10. In North Carolina’s K-12 public schools, how important are each of the following. (7pt. scale: 1= Not at all important, 7= Extremely important)</a:t>
            </a:r>
            <a:endParaRPr lang="en-US" sz="700" dirty="0">
              <a:latin typeface="Arial"/>
            </a:endParaRPr>
          </a:p>
        </p:txBody>
      </p:sp>
      <p:graphicFrame>
        <p:nvGraphicFramePr>
          <p:cNvPr id="6" name="Chart 5"/>
          <p:cNvGraphicFramePr/>
          <p:nvPr>
            <p:extLst>
              <p:ext uri="{D42A27DB-BD31-4B8C-83A1-F6EECF244321}">
                <p14:modId xmlns:p14="http://schemas.microsoft.com/office/powerpoint/2010/main" val="1886431369"/>
              </p:ext>
            </p:extLst>
          </p:nvPr>
        </p:nvGraphicFramePr>
        <p:xfrm>
          <a:off x="4357186" y="2311224"/>
          <a:ext cx="4528460" cy="3889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02741160"/>
              </p:ext>
            </p:extLst>
          </p:nvPr>
        </p:nvGraphicFramePr>
        <p:xfrm>
          <a:off x="1132113" y="2455816"/>
          <a:ext cx="3265714" cy="3526974"/>
        </p:xfrm>
        <a:graphic>
          <a:graphicData uri="http://schemas.openxmlformats.org/drawingml/2006/table">
            <a:tbl>
              <a:tblPr/>
              <a:tblGrid>
                <a:gridCol w="3265714"/>
              </a:tblGrid>
              <a:tr h="320634">
                <a:tc>
                  <a:txBody>
                    <a:bodyPr/>
                    <a:lstStyle/>
                    <a:p>
                      <a:pPr algn="r" fontAlgn="b">
                        <a:lnSpc>
                          <a:spcPts val="900"/>
                        </a:lnSpc>
                      </a:pPr>
                      <a:r>
                        <a:rPr lang="en-US" sz="900" b="0" i="0" u="none" strike="noStrike" dirty="0">
                          <a:solidFill>
                            <a:srgbClr val="000000"/>
                          </a:solidFill>
                          <a:effectLst/>
                          <a:latin typeface="Arial"/>
                        </a:rPr>
                        <a:t>Making sure the school district is adequately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funded </a:t>
                      </a:r>
                      <a:r>
                        <a:rPr lang="en-US" sz="900" b="0" i="0" u="none" strike="noStrike" dirty="0">
                          <a:solidFill>
                            <a:srgbClr val="000000"/>
                          </a:solidFill>
                          <a:effectLst/>
                          <a:latin typeface="Arial"/>
                        </a:rPr>
                        <a:t>to provide a 21st century education</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Building the capacity of teachers to be the best they can be</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Making sure teachers have opportunities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to </a:t>
                      </a:r>
                      <a:r>
                        <a:rPr lang="en-US" sz="900" b="0" i="0" u="none" strike="noStrike" dirty="0">
                          <a:solidFill>
                            <a:srgbClr val="000000"/>
                          </a:solidFill>
                          <a:effectLst/>
                          <a:latin typeface="Arial"/>
                        </a:rPr>
                        <a:t>improve their teaching techniques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Providing equal opportunities for all students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Encouraging adults to show more respect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to </a:t>
                      </a:r>
                      <a:r>
                        <a:rPr lang="en-US" sz="900" b="0" i="0" u="none" strike="noStrike" dirty="0">
                          <a:solidFill>
                            <a:srgbClr val="000000"/>
                          </a:solidFill>
                          <a:effectLst/>
                          <a:latin typeface="Arial"/>
                        </a:rPr>
                        <a:t>teachers so that children do the same</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Reducing class sizes so teachers can provide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students </a:t>
                      </a:r>
                      <a:r>
                        <a:rPr lang="en-US" sz="900" b="0" i="0" u="none" strike="noStrike" dirty="0">
                          <a:solidFill>
                            <a:srgbClr val="000000"/>
                          </a:solidFill>
                          <a:effectLst/>
                          <a:latin typeface="Arial"/>
                        </a:rPr>
                        <a:t>with more individual attention</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Providing Teacher Assistants to enhance </a:t>
                      </a:r>
                      <a:r>
                        <a:rPr lang="en-US" sz="900" b="0" i="0" u="none" strike="noStrike" dirty="0" smtClean="0">
                          <a:solidFill>
                            <a:srgbClr val="000000"/>
                          </a:solidFill>
                          <a:effectLst/>
                          <a:latin typeface="Arial"/>
                        </a:rPr>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students</a:t>
                      </a:r>
                      <a:r>
                        <a:rPr lang="en-US" sz="900" b="0" i="0" u="none" strike="noStrike" dirty="0">
                          <a:solidFill>
                            <a:srgbClr val="000000"/>
                          </a:solidFill>
                          <a:effectLst/>
                          <a:latin typeface="Arial"/>
                        </a:rPr>
                        <a:t>' learning in the classroom</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Making it easier to fire </a:t>
                      </a:r>
                      <a:r>
                        <a:rPr lang="en-US" sz="900" b="0" i="0" u="none" strike="noStrike" dirty="0">
                          <a:solidFill>
                            <a:schemeClr val="accent1">
                              <a:lumMod val="75000"/>
                            </a:schemeClr>
                          </a:solidFill>
                          <a:effectLst/>
                          <a:latin typeface="Arial"/>
                        </a:rPr>
                        <a:t>poor </a:t>
                      </a:r>
                      <a:r>
                        <a:rPr lang="en-US" sz="900" b="0" i="0" u="none" strike="noStrike" dirty="0" smtClean="0">
                          <a:solidFill>
                            <a:schemeClr val="accent1">
                              <a:lumMod val="75000"/>
                            </a:schemeClr>
                          </a:solidFill>
                          <a:effectLst/>
                          <a:latin typeface="Arial"/>
                        </a:rPr>
                        <a:t>performing* </a:t>
                      </a:r>
                      <a:r>
                        <a:rPr lang="en-US" sz="900" b="0" i="0" u="none" strike="noStrike" dirty="0">
                          <a:solidFill>
                            <a:srgbClr val="000000"/>
                          </a:solidFill>
                          <a:effectLst/>
                          <a:latin typeface="Arial"/>
                        </a:rPr>
                        <a:t>teachers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Competition from private and charter schools </a:t>
                      </a:r>
                      <a:r>
                        <a:rPr lang="en-US" sz="900" b="0" i="0" u="none" strike="noStrike" dirty="0" smtClean="0">
                          <a:solidFill>
                            <a:srgbClr val="000000"/>
                          </a:solidFill>
                          <a:effectLst/>
                          <a:latin typeface="Arial"/>
                        </a:rPr>
                        <a:t>to </a:t>
                      </a:r>
                      <a:br>
                        <a:rPr lang="en-US" sz="900" b="0" i="0" u="none" strike="noStrike" dirty="0" smtClean="0">
                          <a:solidFill>
                            <a:srgbClr val="000000"/>
                          </a:solidFill>
                          <a:effectLst/>
                          <a:latin typeface="Arial"/>
                        </a:rPr>
                      </a:br>
                      <a:r>
                        <a:rPr lang="en-US" sz="900" b="0" i="0" u="none" strike="noStrike" dirty="0" smtClean="0">
                          <a:solidFill>
                            <a:srgbClr val="000000"/>
                          </a:solidFill>
                          <a:effectLst/>
                          <a:latin typeface="Arial"/>
                        </a:rPr>
                        <a:t>help </a:t>
                      </a:r>
                      <a:r>
                        <a:rPr lang="en-US" sz="900" b="0" i="0" u="none" strike="noStrike" dirty="0">
                          <a:solidFill>
                            <a:srgbClr val="000000"/>
                          </a:solidFill>
                          <a:effectLst/>
                          <a:latin typeface="Arial"/>
                        </a:rPr>
                        <a:t>public schools raise the level of education</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Using standardized test scores to measure </a:t>
                      </a:r>
                      <a:r>
                        <a:rPr lang="en-US" sz="900" b="0" i="0" u="none" strike="noStrike" dirty="0">
                          <a:solidFill>
                            <a:schemeClr val="accent1">
                              <a:lumMod val="75000"/>
                            </a:schemeClr>
                          </a:solidFill>
                          <a:effectLst/>
                          <a:latin typeface="Arial"/>
                        </a:rPr>
                        <a:t>students'</a:t>
                      </a:r>
                      <a:r>
                        <a:rPr lang="en-US" sz="900" b="0" i="0" u="none" strike="noStrike" dirty="0">
                          <a:solidFill>
                            <a:srgbClr val="000000"/>
                          </a:solidFill>
                          <a:effectLst/>
                          <a:latin typeface="Arial"/>
                        </a:rPr>
                        <a:t> success</a:t>
                      </a:r>
                    </a:p>
                  </a:txBody>
                  <a:tcPr marL="9525" marR="9525" marT="9525" marB="0" anchor="ctr">
                    <a:lnL>
                      <a:noFill/>
                    </a:lnL>
                    <a:lnR>
                      <a:noFill/>
                    </a:lnR>
                    <a:lnT>
                      <a:noFill/>
                    </a:lnT>
                    <a:lnB>
                      <a:noFill/>
                    </a:lnB>
                  </a:tcPr>
                </a:tc>
              </a:tr>
              <a:tr h="320634">
                <a:tc>
                  <a:txBody>
                    <a:bodyPr/>
                    <a:lstStyle/>
                    <a:p>
                      <a:pPr algn="r" fontAlgn="b">
                        <a:lnSpc>
                          <a:spcPts val="900"/>
                        </a:lnSpc>
                      </a:pPr>
                      <a:r>
                        <a:rPr lang="en-US" sz="900" b="0" i="0" u="none" strike="noStrike" dirty="0">
                          <a:solidFill>
                            <a:srgbClr val="000000"/>
                          </a:solidFill>
                          <a:effectLst/>
                          <a:latin typeface="Arial"/>
                        </a:rPr>
                        <a:t>Using standardized test scores to measure </a:t>
                      </a:r>
                      <a:r>
                        <a:rPr lang="en-US" sz="900" b="0" i="0" u="none" strike="noStrike" dirty="0">
                          <a:solidFill>
                            <a:srgbClr val="7A9610"/>
                          </a:solidFill>
                          <a:effectLst/>
                          <a:latin typeface="Arial"/>
                        </a:rPr>
                        <a:t>teachers'</a:t>
                      </a:r>
                      <a:r>
                        <a:rPr lang="en-US" sz="900" b="0" i="0" u="none" strike="noStrike" dirty="0">
                          <a:solidFill>
                            <a:srgbClr val="000000"/>
                          </a:solidFill>
                          <a:effectLst/>
                          <a:latin typeface="Arial"/>
                        </a:rPr>
                        <a:t> success</a:t>
                      </a:r>
                    </a:p>
                  </a:txBody>
                  <a:tcPr marL="9525" marR="9525" marT="9525" marB="0" anchor="ctr">
                    <a:lnL>
                      <a:noFill/>
                    </a:lnL>
                    <a:lnR>
                      <a:noFill/>
                    </a:lnR>
                    <a:lnT>
                      <a:noFill/>
                    </a:lnT>
                    <a:lnB>
                      <a:noFill/>
                    </a:lnB>
                  </a:tcPr>
                </a:tc>
              </a:tr>
            </a:tbl>
          </a:graphicData>
        </a:graphic>
      </p:graphicFrame>
      <p:sp>
        <p:nvSpPr>
          <p:cNvPr id="9" name="TextBox 8"/>
          <p:cNvSpPr txBox="1"/>
          <p:nvPr/>
        </p:nvSpPr>
        <p:spPr>
          <a:xfrm>
            <a:off x="685800" y="1825221"/>
            <a:ext cx="2910840" cy="400110"/>
          </a:xfrm>
          <a:prstGeom prst="rect">
            <a:avLst/>
          </a:prstGeom>
          <a:noFill/>
        </p:spPr>
        <p:txBody>
          <a:bodyPr wrap="square" lIns="0" tIns="0" rIns="0" bIns="0" rtlCol="0">
            <a:spAutoFit/>
          </a:bodyPr>
          <a:lstStyle/>
          <a:p>
            <a:r>
              <a:rPr lang="en-US" sz="1400" b="1" dirty="0" smtClean="0">
                <a:latin typeface="Arial"/>
              </a:rPr>
              <a:t>Top 2 Box Importance</a:t>
            </a:r>
          </a:p>
          <a:p>
            <a:r>
              <a:rPr lang="en-US" sz="1200" dirty="0" smtClean="0">
                <a:latin typeface="Arial"/>
              </a:rPr>
              <a:t>Rated 6 /7; List shortened for 2015</a:t>
            </a:r>
            <a:endParaRPr lang="en-US" sz="1200" dirty="0">
              <a:latin typeface="Arial"/>
            </a:endParaRPr>
          </a:p>
        </p:txBody>
      </p:sp>
      <p:graphicFrame>
        <p:nvGraphicFramePr>
          <p:cNvPr id="12" name="Table 11"/>
          <p:cNvGraphicFramePr>
            <a:graphicFrameLocks noGrp="1"/>
          </p:cNvGraphicFramePr>
          <p:nvPr>
            <p:extLst>
              <p:ext uri="{D42A27DB-BD31-4B8C-83A1-F6EECF244321}">
                <p14:modId xmlns:p14="http://schemas.microsoft.com/office/powerpoint/2010/main" val="3983445289"/>
              </p:ext>
            </p:extLst>
          </p:nvPr>
        </p:nvGraphicFramePr>
        <p:xfrm>
          <a:off x="6429828" y="2052320"/>
          <a:ext cx="2464526" cy="3916168"/>
        </p:xfrm>
        <a:graphic>
          <a:graphicData uri="http://schemas.openxmlformats.org/drawingml/2006/table">
            <a:tbl>
              <a:tblPr/>
              <a:tblGrid>
                <a:gridCol w="896983"/>
                <a:gridCol w="793401"/>
                <a:gridCol w="774142"/>
              </a:tblGrid>
              <a:tr h="392791">
                <a:tc>
                  <a:txBody>
                    <a:bodyPr/>
                    <a:lstStyle/>
                    <a:p>
                      <a:pPr algn="ctr" fontAlgn="t">
                        <a:lnSpc>
                          <a:spcPct val="100000"/>
                        </a:lnSpc>
                      </a:pPr>
                      <a:r>
                        <a:rPr lang="en-US" sz="800" b="1" i="0" u="none" strike="noStrike" dirty="0" smtClean="0">
                          <a:solidFill>
                            <a:srgbClr val="000000"/>
                          </a:solidFill>
                          <a:latin typeface="Arial"/>
                          <a:cs typeface="Calibri"/>
                        </a:rPr>
                        <a:t>Conservatives</a:t>
                      </a:r>
                      <a:br>
                        <a:rPr lang="en-US" sz="800" b="1" i="0" u="none" strike="noStrike" dirty="0" smtClean="0">
                          <a:solidFill>
                            <a:srgbClr val="000000"/>
                          </a:solidFill>
                          <a:latin typeface="Arial"/>
                          <a:cs typeface="Calibri"/>
                        </a:rPr>
                      </a:br>
                      <a:r>
                        <a:rPr lang="en-US" sz="800" b="1" i="0" u="none" strike="noStrike" dirty="0" smtClean="0">
                          <a:solidFill>
                            <a:srgbClr val="000000"/>
                          </a:solidFill>
                          <a:latin typeface="Arial"/>
                          <a:cs typeface="Calibri"/>
                        </a:rPr>
                        <a:t>C</a:t>
                      </a:r>
                    </a:p>
                  </a:txBody>
                  <a:tcPr marL="0" marR="0" marT="18288" marB="18288"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ct val="100000"/>
                        </a:lnSpc>
                      </a:pPr>
                      <a:r>
                        <a:rPr lang="en-US" sz="800" b="1" i="0" u="none" strike="noStrike" dirty="0" smtClean="0">
                          <a:solidFill>
                            <a:srgbClr val="000000"/>
                          </a:solidFill>
                          <a:latin typeface="Arial"/>
                          <a:cs typeface="Calibri"/>
                        </a:rPr>
                        <a:t>Moderates</a:t>
                      </a:r>
                    </a:p>
                    <a:p>
                      <a:pPr algn="ctr" fontAlgn="t">
                        <a:lnSpc>
                          <a:spcPct val="100000"/>
                        </a:lnSpc>
                      </a:pPr>
                      <a:r>
                        <a:rPr lang="en-US" sz="800" b="1" i="0" u="none" strike="noStrike" dirty="0" smtClean="0">
                          <a:solidFill>
                            <a:srgbClr val="000000"/>
                          </a:solidFill>
                          <a:latin typeface="Arial"/>
                          <a:cs typeface="Calibri"/>
                        </a:rPr>
                        <a:t>M</a:t>
                      </a:r>
                      <a:endParaRPr lang="en-US" sz="800" b="1" i="0" u="none" strike="noStrike" dirty="0">
                        <a:solidFill>
                          <a:srgbClr val="000000"/>
                        </a:solidFill>
                        <a:latin typeface="Arial"/>
                        <a:cs typeface="Calibri"/>
                      </a:endParaRPr>
                    </a:p>
                  </a:txBody>
                  <a:tcPr marL="0" marR="0" marT="18288" marB="18288"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lnSpc>
                          <a:spcPct val="100000"/>
                        </a:lnSpc>
                      </a:pPr>
                      <a:r>
                        <a:rPr lang="en-US" sz="800" b="1" i="0" u="none" strike="noStrike" dirty="0" smtClean="0">
                          <a:solidFill>
                            <a:srgbClr val="000000"/>
                          </a:solidFill>
                          <a:latin typeface="Arial"/>
                          <a:cs typeface="Calibri"/>
                        </a:rPr>
                        <a:t>Liberals</a:t>
                      </a:r>
                    </a:p>
                    <a:p>
                      <a:pPr algn="ctr" fontAlgn="t">
                        <a:lnSpc>
                          <a:spcPct val="100000"/>
                        </a:lnSpc>
                      </a:pPr>
                      <a:r>
                        <a:rPr lang="en-US" sz="800" b="1" i="0" u="none" strike="noStrike" dirty="0" smtClean="0">
                          <a:solidFill>
                            <a:srgbClr val="000000"/>
                          </a:solidFill>
                          <a:latin typeface="Arial"/>
                          <a:cs typeface="Calibri"/>
                        </a:rPr>
                        <a:t>L</a:t>
                      </a:r>
                    </a:p>
                  </a:txBody>
                  <a:tcPr marL="0" marR="0" marT="18288" marB="18288"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65%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77</a:t>
                      </a:r>
                      <a:r>
                        <a:rPr lang="en-US" sz="900" b="1" i="0" u="none" strike="noStrike" dirty="0" smtClean="0">
                          <a:solidFill>
                            <a:schemeClr val="accent2"/>
                          </a:solidFill>
                          <a:effectLst/>
                          <a:latin typeface="Arial"/>
                        </a:rPr>
                        <a:t>% C</a:t>
                      </a:r>
                      <a:endParaRPr lang="en-US" sz="900" b="1" i="0" u="none" strike="noStrike" dirty="0">
                        <a:solidFill>
                          <a:schemeClr val="accent2"/>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85</a:t>
                      </a:r>
                      <a:r>
                        <a:rPr lang="en-US" sz="900" b="1" i="0" u="none" strike="noStrike" dirty="0" smtClean="0">
                          <a:solidFill>
                            <a:schemeClr val="accent2"/>
                          </a:solidFill>
                          <a:effectLst/>
                          <a:latin typeface="Arial"/>
                        </a:rPr>
                        <a:t>% CM</a:t>
                      </a:r>
                      <a:endParaRPr lang="en-US" sz="900" b="1" i="0" u="none" strike="noStrike" dirty="0">
                        <a:solidFill>
                          <a:schemeClr val="accent2"/>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67</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73%</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75</a:t>
                      </a:r>
                      <a:r>
                        <a:rPr lang="en-US" sz="900" b="1" i="0" u="none" strike="noStrike" dirty="0" smtClean="0">
                          <a:solidFill>
                            <a:schemeClr val="accent2"/>
                          </a:solidFill>
                          <a:effectLst/>
                          <a:latin typeface="Arial"/>
                        </a:rPr>
                        <a:t>% C</a:t>
                      </a:r>
                    </a:p>
                    <a:p>
                      <a:pPr algn="ctr" fontAlgn="b"/>
                      <a:r>
                        <a:rPr lang="en-US" sz="900" b="0" i="0" u="none" strike="noStrike" dirty="0" smtClean="0">
                          <a:solidFill>
                            <a:schemeClr val="bg1">
                              <a:lumMod val="50000"/>
                            </a:schemeClr>
                          </a:solidFill>
                          <a:effectLst/>
                          <a:latin typeface="Arial"/>
                        </a:rPr>
                        <a:t>75%</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79</a:t>
                      </a:r>
                      <a:r>
                        <a:rPr lang="en-US" sz="900" b="1" i="0" u="none" strike="noStrike" dirty="0" smtClean="0">
                          <a:solidFill>
                            <a:schemeClr val="accent2"/>
                          </a:solidFill>
                          <a:effectLst/>
                          <a:latin typeface="Arial"/>
                        </a:rPr>
                        <a:t>% C</a:t>
                      </a:r>
                    </a:p>
                    <a:p>
                      <a:pPr algn="ctr" fontAlgn="b"/>
                      <a:r>
                        <a:rPr lang="en-US" sz="900" b="0" i="0" u="none" strike="noStrike" dirty="0" smtClean="0">
                          <a:solidFill>
                            <a:schemeClr val="bg1">
                              <a:lumMod val="50000"/>
                            </a:schemeClr>
                          </a:solidFill>
                          <a:effectLst/>
                          <a:latin typeface="Arial"/>
                        </a:rPr>
                        <a:t>76%</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67</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72%</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71</a:t>
                      </a:r>
                      <a:r>
                        <a:rPr lang="en-US" sz="900" b="0" i="0" u="none" strike="noStrike" dirty="0" smtClean="0">
                          <a:solidFill>
                            <a:schemeClr val="accent2"/>
                          </a:solidFill>
                          <a:effectLst/>
                          <a:latin typeface="Arial"/>
                        </a:rPr>
                        <a:t>%</a:t>
                      </a:r>
                    </a:p>
                    <a:p>
                      <a:pPr algn="ctr" fontAlgn="b"/>
                      <a:r>
                        <a:rPr lang="en-US" sz="900" b="1" i="0" u="none" strike="noStrike" dirty="0" smtClean="0">
                          <a:solidFill>
                            <a:schemeClr val="bg1">
                              <a:lumMod val="50000"/>
                            </a:schemeClr>
                          </a:solidFill>
                          <a:effectLst/>
                          <a:latin typeface="Arial"/>
                        </a:rPr>
                        <a:t>79%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80</a:t>
                      </a:r>
                      <a:r>
                        <a:rPr lang="en-US" sz="900" b="1" i="0" u="none" strike="noStrike" dirty="0" smtClean="0">
                          <a:solidFill>
                            <a:schemeClr val="accent2"/>
                          </a:solidFill>
                          <a:effectLst/>
                          <a:latin typeface="Arial"/>
                        </a:rPr>
                        <a:t>% CM</a:t>
                      </a:r>
                    </a:p>
                    <a:p>
                      <a:pPr algn="ctr" fontAlgn="b"/>
                      <a:r>
                        <a:rPr lang="en-US" sz="900" b="1" i="0" u="none" strike="noStrike" dirty="0" smtClean="0">
                          <a:solidFill>
                            <a:schemeClr val="bg1">
                              <a:lumMod val="50000"/>
                            </a:schemeClr>
                          </a:solidFill>
                          <a:effectLst/>
                          <a:latin typeface="Arial"/>
                        </a:rPr>
                        <a:t>78% C</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smtClean="0">
                          <a:solidFill>
                            <a:schemeClr val="accent2"/>
                          </a:solidFill>
                          <a:effectLst/>
                          <a:latin typeface="Arial"/>
                        </a:rPr>
                        <a:t>63%</a:t>
                      </a:r>
                    </a:p>
                    <a:p>
                      <a:pPr algn="ctr" fontAlgn="b"/>
                      <a:r>
                        <a:rPr lang="en-US" sz="900" b="0" i="0" u="none" strike="noStrike" dirty="0" smtClean="0">
                          <a:solidFill>
                            <a:schemeClr val="bg1">
                              <a:lumMod val="50000"/>
                            </a:schemeClr>
                          </a:solidFill>
                          <a:effectLst/>
                          <a:latin typeface="Arial"/>
                        </a:rPr>
                        <a:t>61%</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74</a:t>
                      </a:r>
                      <a:r>
                        <a:rPr lang="en-US" sz="900" b="1" i="0" u="none" strike="noStrike" dirty="0" smtClean="0">
                          <a:solidFill>
                            <a:schemeClr val="accent2"/>
                          </a:solidFill>
                          <a:effectLst/>
                          <a:latin typeface="Arial"/>
                        </a:rPr>
                        <a:t>% C</a:t>
                      </a:r>
                    </a:p>
                    <a:p>
                      <a:pPr algn="ctr" fontAlgn="b"/>
                      <a:r>
                        <a:rPr lang="en-US" sz="900" b="1" i="0" u="none" strike="noStrike" dirty="0" smtClean="0">
                          <a:solidFill>
                            <a:schemeClr val="bg1">
                              <a:lumMod val="50000"/>
                            </a:schemeClr>
                          </a:solidFill>
                          <a:effectLst/>
                          <a:latin typeface="Arial"/>
                        </a:rPr>
                        <a:t>73%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76</a:t>
                      </a:r>
                      <a:r>
                        <a:rPr lang="en-US" sz="900" b="1" i="0" u="none" strike="noStrike" dirty="0" smtClean="0">
                          <a:solidFill>
                            <a:schemeClr val="accent2"/>
                          </a:solidFill>
                          <a:effectLst/>
                          <a:latin typeface="Arial"/>
                        </a:rPr>
                        <a:t>% C</a:t>
                      </a:r>
                    </a:p>
                    <a:p>
                      <a:pPr algn="ctr" fontAlgn="b"/>
                      <a:r>
                        <a:rPr lang="en-US" sz="900" b="1" i="0" u="none" strike="noStrike" dirty="0" smtClean="0">
                          <a:solidFill>
                            <a:schemeClr val="bg1">
                              <a:lumMod val="50000"/>
                            </a:schemeClr>
                          </a:solidFill>
                          <a:effectLst/>
                          <a:latin typeface="Arial"/>
                        </a:rPr>
                        <a:t>77%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70</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67%</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68</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68%</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65</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72%</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59</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57%</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65</a:t>
                      </a:r>
                      <a:r>
                        <a:rPr lang="en-US" sz="900" b="0" i="0" u="none" strike="noStrike" dirty="0" smtClean="0">
                          <a:solidFill>
                            <a:schemeClr val="accent2"/>
                          </a:solidFill>
                          <a:effectLst/>
                          <a:latin typeface="Arial"/>
                        </a:rPr>
                        <a:t>%</a:t>
                      </a:r>
                    </a:p>
                    <a:p>
                      <a:pPr algn="ctr" fontAlgn="b"/>
                      <a:r>
                        <a:rPr lang="en-US" sz="900" b="1" i="0" u="none" strike="noStrike" dirty="0" smtClean="0">
                          <a:solidFill>
                            <a:schemeClr val="bg1">
                              <a:lumMod val="50000"/>
                            </a:schemeClr>
                          </a:solidFill>
                          <a:effectLst/>
                          <a:latin typeface="Arial"/>
                        </a:rPr>
                        <a:t>68%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70</a:t>
                      </a:r>
                      <a:r>
                        <a:rPr lang="en-US" sz="900" b="1" i="0" u="none" strike="noStrike" dirty="0" smtClean="0">
                          <a:solidFill>
                            <a:schemeClr val="accent2"/>
                          </a:solidFill>
                          <a:effectLst/>
                          <a:latin typeface="Arial"/>
                        </a:rPr>
                        <a:t>% C</a:t>
                      </a:r>
                    </a:p>
                    <a:p>
                      <a:pPr algn="ctr" fontAlgn="b"/>
                      <a:r>
                        <a:rPr lang="en-US" sz="900" b="1" i="0" u="none" strike="noStrike" dirty="0" smtClean="0">
                          <a:solidFill>
                            <a:schemeClr val="bg1">
                              <a:lumMod val="50000"/>
                            </a:schemeClr>
                          </a:solidFill>
                          <a:effectLst/>
                          <a:latin typeface="Arial"/>
                        </a:rPr>
                        <a:t>70% C</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0" i="0" u="none" strike="noStrike" dirty="0">
                          <a:solidFill>
                            <a:schemeClr val="accent2"/>
                          </a:solidFill>
                          <a:effectLst/>
                          <a:latin typeface="Arial"/>
                        </a:rPr>
                        <a:t>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56%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63</a:t>
                      </a:r>
                      <a:r>
                        <a:rPr lang="en-US" sz="900" b="1" i="0" u="none" strike="noStrike" dirty="0" smtClean="0">
                          <a:solidFill>
                            <a:schemeClr val="accent2"/>
                          </a:solidFill>
                          <a:effectLst/>
                          <a:latin typeface="Arial"/>
                        </a:rPr>
                        <a:t>% C</a:t>
                      </a:r>
                      <a:endParaRPr lang="en-US" sz="900" b="1" i="0" u="none" strike="noStrike" dirty="0">
                        <a:solidFill>
                          <a:schemeClr val="accent2"/>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60</a:t>
                      </a:r>
                      <a:r>
                        <a:rPr lang="en-US" sz="900" b="1" i="0" u="none" strike="noStrike" dirty="0" smtClean="0">
                          <a:solidFill>
                            <a:schemeClr val="accent2"/>
                          </a:solidFill>
                          <a:effectLst/>
                          <a:latin typeface="Arial"/>
                        </a:rPr>
                        <a:t>% L</a:t>
                      </a:r>
                    </a:p>
                    <a:p>
                      <a:pPr algn="ctr" fontAlgn="b"/>
                      <a:r>
                        <a:rPr lang="en-US" sz="900" b="1" i="0" u="none" strike="noStrike" dirty="0" smtClean="0">
                          <a:solidFill>
                            <a:schemeClr val="bg1">
                              <a:lumMod val="50000"/>
                            </a:schemeClr>
                          </a:solidFill>
                          <a:effectLst/>
                          <a:latin typeface="Arial"/>
                        </a:rPr>
                        <a:t>78% ML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54</a:t>
                      </a:r>
                      <a:r>
                        <a:rPr lang="en-US" sz="900" b="1" i="0" u="none" strike="noStrike" dirty="0" smtClean="0">
                          <a:solidFill>
                            <a:schemeClr val="accent2"/>
                          </a:solidFill>
                          <a:effectLst/>
                          <a:latin typeface="Arial"/>
                        </a:rPr>
                        <a:t>% L</a:t>
                      </a:r>
                    </a:p>
                    <a:p>
                      <a:pPr algn="ctr" fontAlgn="b"/>
                      <a:r>
                        <a:rPr lang="en-US" sz="900" b="1" i="0" u="none" strike="noStrike" dirty="0" smtClean="0">
                          <a:solidFill>
                            <a:schemeClr val="bg1">
                              <a:lumMod val="50000"/>
                            </a:schemeClr>
                          </a:solidFill>
                          <a:effectLst/>
                          <a:latin typeface="Arial"/>
                        </a:rPr>
                        <a:t>68% 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39</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59%</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43</a:t>
                      </a:r>
                      <a:r>
                        <a:rPr lang="en-US" sz="900" b="1" i="0" u="none" strike="noStrike" dirty="0" smtClean="0">
                          <a:solidFill>
                            <a:schemeClr val="accent2"/>
                          </a:solidFill>
                          <a:effectLst/>
                          <a:latin typeface="Arial"/>
                        </a:rPr>
                        <a:t>% L</a:t>
                      </a:r>
                    </a:p>
                    <a:p>
                      <a:pPr algn="ctr" fontAlgn="b"/>
                      <a:r>
                        <a:rPr lang="en-US" sz="900" b="1" i="0" u="none" strike="noStrike" dirty="0" smtClean="0">
                          <a:solidFill>
                            <a:schemeClr val="bg1">
                              <a:lumMod val="50000"/>
                            </a:schemeClr>
                          </a:solidFill>
                          <a:effectLst/>
                          <a:latin typeface="Arial"/>
                        </a:rPr>
                        <a:t>51% ML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38</a:t>
                      </a:r>
                      <a:r>
                        <a:rPr lang="en-US" sz="900" b="0" i="0" u="none" strike="noStrike" dirty="0" smtClean="0">
                          <a:solidFill>
                            <a:schemeClr val="accent2"/>
                          </a:solidFill>
                          <a:effectLst/>
                          <a:latin typeface="Arial"/>
                        </a:rPr>
                        <a:t>%</a:t>
                      </a:r>
                    </a:p>
                    <a:p>
                      <a:pPr algn="ctr" fontAlgn="b"/>
                      <a:r>
                        <a:rPr lang="en-US" sz="900" b="1" i="0" u="none" strike="noStrike" dirty="0" smtClean="0">
                          <a:solidFill>
                            <a:schemeClr val="bg1">
                              <a:lumMod val="50000"/>
                            </a:schemeClr>
                          </a:solidFill>
                          <a:effectLst/>
                          <a:latin typeface="Arial"/>
                        </a:rPr>
                        <a:t>41% L</a:t>
                      </a:r>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31</a:t>
                      </a:r>
                      <a:r>
                        <a:rPr lang="en-US" sz="900" b="0" i="0" u="none" strike="noStrike" dirty="0" smtClean="0">
                          <a:solidFill>
                            <a:schemeClr val="accent2"/>
                          </a:solidFill>
                          <a:effectLst/>
                          <a:latin typeface="Arial"/>
                        </a:rPr>
                        <a:t>%</a:t>
                      </a:r>
                    </a:p>
                    <a:p>
                      <a:pPr algn="ctr" fontAlgn="b"/>
                      <a:r>
                        <a:rPr lang="en-US" sz="900" b="0" i="0" u="none" strike="noStrike" dirty="0" smtClean="0">
                          <a:solidFill>
                            <a:schemeClr val="bg1">
                              <a:lumMod val="50000"/>
                            </a:schemeClr>
                          </a:solidFill>
                          <a:effectLst/>
                          <a:latin typeface="Arial"/>
                        </a:rPr>
                        <a:t>32%</a:t>
                      </a:r>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34</a:t>
                      </a:r>
                      <a:r>
                        <a:rPr lang="en-US" sz="900" b="1" i="0" u="none" strike="noStrike" dirty="0" smtClean="0">
                          <a:solidFill>
                            <a:schemeClr val="accent2"/>
                          </a:solidFill>
                          <a:effectLst/>
                          <a:latin typeface="Arial"/>
                        </a:rPr>
                        <a:t>% L</a:t>
                      </a:r>
                    </a:p>
                    <a:p>
                      <a:pPr algn="ctr" fontAlgn="b"/>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31</a:t>
                      </a:r>
                      <a:r>
                        <a:rPr lang="en-US" sz="900" b="1" i="0" u="none" strike="noStrike" dirty="0" smtClean="0">
                          <a:solidFill>
                            <a:schemeClr val="accent2"/>
                          </a:solidFill>
                          <a:effectLst/>
                          <a:latin typeface="Arial"/>
                        </a:rPr>
                        <a:t>% L</a:t>
                      </a:r>
                    </a:p>
                    <a:p>
                      <a:pPr algn="ctr" fontAlgn="b"/>
                      <a:endParaRPr lang="en-US" sz="900" b="1"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17</a:t>
                      </a:r>
                      <a:r>
                        <a:rPr lang="en-US" sz="900" b="0" i="0" u="none" strike="noStrike" dirty="0" smtClean="0">
                          <a:solidFill>
                            <a:schemeClr val="accent2"/>
                          </a:solidFill>
                          <a:effectLst/>
                          <a:latin typeface="Arial"/>
                        </a:rPr>
                        <a:t>%</a:t>
                      </a:r>
                    </a:p>
                    <a:p>
                      <a:pPr algn="ctr" fontAlgn="b"/>
                      <a:endParaRPr lang="en-US" sz="900" b="0" i="0" u="none" strike="noStrike" dirty="0">
                        <a:solidFill>
                          <a:schemeClr val="bg1">
                            <a:lumMod val="50000"/>
                          </a:schemeClr>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320307">
                <a:tc>
                  <a:txBody>
                    <a:bodyPr/>
                    <a:lstStyle/>
                    <a:p>
                      <a:pPr algn="ctr" fontAlgn="b"/>
                      <a:r>
                        <a:rPr lang="en-US" sz="900" b="1" i="0" u="none" strike="noStrike" dirty="0">
                          <a:solidFill>
                            <a:schemeClr val="accent2"/>
                          </a:solidFill>
                          <a:effectLst/>
                          <a:latin typeface="Arial"/>
                        </a:rPr>
                        <a:t>34</a:t>
                      </a:r>
                      <a:r>
                        <a:rPr lang="en-US" sz="900" b="1" i="0" u="none" strike="noStrike" dirty="0" smtClean="0">
                          <a:solidFill>
                            <a:schemeClr val="accent2"/>
                          </a:solidFill>
                          <a:effectLst/>
                          <a:latin typeface="Arial"/>
                        </a:rPr>
                        <a:t>% L</a:t>
                      </a:r>
                      <a:br>
                        <a:rPr lang="en-US" sz="900" b="1" i="0" u="none" strike="noStrike" dirty="0" smtClean="0">
                          <a:solidFill>
                            <a:schemeClr val="accent2"/>
                          </a:solidFill>
                          <a:effectLst/>
                          <a:latin typeface="Arial"/>
                        </a:rPr>
                      </a:br>
                      <a:endParaRPr lang="en-US" sz="900" b="1" i="0" u="none" strike="noStrike" dirty="0">
                        <a:solidFill>
                          <a:srgbClr val="FF0000"/>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dirty="0">
                          <a:solidFill>
                            <a:schemeClr val="accent2"/>
                          </a:solidFill>
                          <a:effectLst/>
                          <a:latin typeface="Arial"/>
                        </a:rPr>
                        <a:t>31</a:t>
                      </a:r>
                      <a:r>
                        <a:rPr lang="en-US" sz="900" b="1" i="0" u="none" strike="noStrike" dirty="0" smtClean="0">
                          <a:solidFill>
                            <a:schemeClr val="accent2"/>
                          </a:solidFill>
                          <a:effectLst/>
                          <a:latin typeface="Arial"/>
                        </a:rPr>
                        <a:t>% L</a:t>
                      </a:r>
                    </a:p>
                    <a:p>
                      <a:pPr algn="ctr" fontAlgn="b"/>
                      <a:endParaRPr lang="en-US" sz="900" b="1" i="0" u="none" strike="noStrike" dirty="0">
                        <a:solidFill>
                          <a:srgbClr val="FF0000"/>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a:solidFill>
                            <a:schemeClr val="accent2"/>
                          </a:solidFill>
                          <a:effectLst/>
                          <a:latin typeface="Arial"/>
                        </a:rPr>
                        <a:t>17</a:t>
                      </a:r>
                      <a:r>
                        <a:rPr lang="en-US" sz="900" b="0" i="0" u="none" strike="noStrike" dirty="0" smtClean="0">
                          <a:solidFill>
                            <a:schemeClr val="accent2"/>
                          </a:solidFill>
                          <a:effectLst/>
                          <a:latin typeface="Arial"/>
                        </a:rPr>
                        <a:t>%</a:t>
                      </a:r>
                    </a:p>
                    <a:p>
                      <a:pPr algn="ctr" fontAlgn="b"/>
                      <a:endParaRPr lang="en-US" sz="900" b="1" i="0" u="none" strike="noStrike" dirty="0">
                        <a:solidFill>
                          <a:srgbClr val="FF0000"/>
                        </a:solidFill>
                        <a:effectLst/>
                        <a:latin typeface="Arial"/>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p:nvPr/>
        </p:nvSpPr>
        <p:spPr>
          <a:xfrm>
            <a:off x="6478436" y="6245589"/>
            <a:ext cx="2487133" cy="200055"/>
          </a:xfrm>
          <a:prstGeom prst="rect">
            <a:avLst/>
          </a:prstGeom>
        </p:spPr>
        <p:txBody>
          <a:bodyPr wrap="square">
            <a:spAutoFit/>
          </a:bodyPr>
          <a:lstStyle/>
          <a:p>
            <a:pPr algn="r">
              <a:spcBef>
                <a:spcPts val="300"/>
              </a:spcBef>
            </a:pPr>
            <a:r>
              <a:rPr lang="en-US" sz="700" b="1" dirty="0" smtClean="0">
                <a:latin typeface="Arial"/>
              </a:rPr>
              <a:t>Bold font</a:t>
            </a:r>
            <a:r>
              <a:rPr lang="en-US" sz="700" dirty="0" smtClean="0">
                <a:latin typeface="Arial"/>
              </a:rPr>
              <a:t> indicates statistically significant difference</a:t>
            </a:r>
            <a:endParaRPr lang="en-US" sz="700" b="1" dirty="0">
              <a:latin typeface="Arial"/>
            </a:endParaRPr>
          </a:p>
        </p:txBody>
      </p:sp>
      <p:sp>
        <p:nvSpPr>
          <p:cNvPr id="15" name="TextBox 14"/>
          <p:cNvSpPr txBox="1"/>
          <p:nvPr/>
        </p:nvSpPr>
        <p:spPr>
          <a:xfrm>
            <a:off x="566017" y="3793089"/>
            <a:ext cx="988464" cy="800219"/>
          </a:xfrm>
          <a:prstGeom prst="rect">
            <a:avLst/>
          </a:prstGeom>
          <a:noFill/>
          <a:ln>
            <a:solidFill>
              <a:schemeClr val="tx1"/>
            </a:solidFill>
          </a:ln>
        </p:spPr>
        <p:txBody>
          <a:bodyPr wrap="square" lIns="91440" tIns="91440" rIns="91440" bIns="91440" rtlCol="0">
            <a:spAutoFit/>
          </a:bodyPr>
          <a:lstStyle/>
          <a:p>
            <a:r>
              <a:rPr lang="en-US" sz="1000" dirty="0" smtClean="0">
                <a:latin typeface="Arial"/>
              </a:rPr>
              <a:t>Items without a comparison to 2013 are new in 2015</a:t>
            </a:r>
            <a:endParaRPr lang="en-US" sz="1000" dirty="0">
              <a:latin typeface="Arial"/>
            </a:endParaRPr>
          </a:p>
        </p:txBody>
      </p:sp>
    </p:spTree>
    <p:extLst>
      <p:ext uri="{BB962C8B-B14F-4D97-AF65-F5344CB8AC3E}">
        <p14:creationId xmlns:p14="http://schemas.microsoft.com/office/powerpoint/2010/main" val="143027916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500" b="1" dirty="0" smtClean="0">
                <a:solidFill>
                  <a:schemeClr val="bg1"/>
                </a:solidFill>
                <a:latin typeface="Arial"/>
                <a:sym typeface="Helvetica Light" charset="0"/>
              </a:rPr>
              <a:t>Decision making</a:t>
            </a:r>
            <a:endParaRPr lang="en-US" sz="5500" dirty="0" smtClean="0">
              <a:solidFill>
                <a:schemeClr val="bg1"/>
              </a:solidFill>
              <a:latin typeface="Arial"/>
              <a:sym typeface="Helvetica Light" charset="0"/>
            </a:endParaRPr>
          </a:p>
        </p:txBody>
      </p:sp>
    </p:spTree>
    <p:extLst>
      <p:ext uri="{BB962C8B-B14F-4D97-AF65-F5344CB8AC3E}">
        <p14:creationId xmlns:p14="http://schemas.microsoft.com/office/powerpoint/2010/main" val="330030153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39900" y="3661647"/>
            <a:ext cx="6413500" cy="1257300"/>
          </a:xfrm>
          <a:prstGeom prst="rect">
            <a:avLst/>
          </a:prstGeom>
        </p:spPr>
      </p:pic>
      <p:sp>
        <p:nvSpPr>
          <p:cNvPr id="2" name="Title 1"/>
          <p:cNvSpPr>
            <a:spLocks noGrp="1"/>
          </p:cNvSpPr>
          <p:nvPr>
            <p:ph type="title" idx="4294967295"/>
          </p:nvPr>
        </p:nvSpPr>
        <p:spPr>
          <a:xfrm>
            <a:off x="685800" y="805452"/>
            <a:ext cx="6182360" cy="1035326"/>
          </a:xfrm>
          <a:noFill/>
        </p:spPr>
        <p:txBody>
          <a:bodyPr wrap="square" lIns="0" tIns="0" rIns="0" bIns="0" anchor="t" anchorCtr="0">
            <a:spAutoFit/>
          </a:bodyPr>
          <a:lstStyle/>
          <a:p>
            <a:pPr>
              <a:lnSpc>
                <a:spcPts val="4000"/>
              </a:lnSpc>
            </a:pPr>
            <a:r>
              <a:rPr lang="en-US" sz="3700" b="1" dirty="0" smtClean="0">
                <a:solidFill>
                  <a:srgbClr val="56768F"/>
                </a:solidFill>
              </a:rPr>
              <a:t>The DNA of parent and voter decisions.</a:t>
            </a:r>
            <a:endParaRPr lang="en-US" sz="3700" b="1" dirty="0">
              <a:solidFill>
                <a:srgbClr val="56768F"/>
              </a:solidFill>
            </a:endParaRPr>
          </a:p>
        </p:txBody>
      </p:sp>
      <p:sp>
        <p:nvSpPr>
          <p:cNvPr id="6" name="Rectangle 5"/>
          <p:cNvSpPr>
            <a:spLocks noChangeArrowheads="1"/>
          </p:cNvSpPr>
          <p:nvPr/>
        </p:nvSpPr>
        <p:spPr bwMode="gray">
          <a:xfrm>
            <a:off x="7839503" y="3324581"/>
            <a:ext cx="61869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p>
            <a:pPr algn="ctr" eaLnBrk="0" hangingPunct="0">
              <a:spcBef>
                <a:spcPct val="50000"/>
              </a:spcBef>
            </a:pPr>
            <a:r>
              <a:rPr lang="en-US" sz="1200" b="1" dirty="0">
                <a:solidFill>
                  <a:srgbClr val="333333"/>
                </a:solidFill>
                <a:latin typeface="Arial"/>
                <a:ea typeface="Helvetica Light"/>
                <a:cs typeface="Arial"/>
                <a:sym typeface="Helvetica" charset="0"/>
              </a:rPr>
              <a:t>Self</a:t>
            </a:r>
          </a:p>
        </p:txBody>
      </p:sp>
      <p:sp>
        <p:nvSpPr>
          <p:cNvPr id="7" name="Rectangle 6"/>
          <p:cNvSpPr>
            <a:spLocks noChangeArrowheads="1"/>
          </p:cNvSpPr>
          <p:nvPr/>
        </p:nvSpPr>
        <p:spPr bwMode="gray">
          <a:xfrm>
            <a:off x="533400" y="5338047"/>
            <a:ext cx="1143000"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p>
            <a:pPr algn="ctr" eaLnBrk="0" hangingPunct="0">
              <a:lnSpc>
                <a:spcPts val="1800"/>
              </a:lnSpc>
              <a:spcBef>
                <a:spcPct val="50000"/>
              </a:spcBef>
            </a:pPr>
            <a:r>
              <a:rPr lang="en-US" sz="1200" b="1" dirty="0" smtClean="0">
                <a:solidFill>
                  <a:srgbClr val="333333"/>
                </a:solidFill>
                <a:latin typeface="Arial"/>
                <a:ea typeface="Helvetica Light"/>
                <a:cs typeface="Arial"/>
                <a:sym typeface="Helvetica" charset="0"/>
              </a:rPr>
              <a:t>Public Schools</a:t>
            </a:r>
            <a:endParaRPr lang="en-US" sz="1200" b="1" dirty="0">
              <a:solidFill>
                <a:srgbClr val="333333"/>
              </a:solidFill>
              <a:latin typeface="Arial"/>
              <a:ea typeface="Helvetica Light"/>
              <a:cs typeface="Arial"/>
              <a:sym typeface="Helvetica" charset="0"/>
            </a:endParaRPr>
          </a:p>
        </p:txBody>
      </p:sp>
      <p:sp>
        <p:nvSpPr>
          <p:cNvPr id="8" name="Rectangle 7"/>
          <p:cNvSpPr>
            <a:spLocks noChangeArrowheads="1"/>
          </p:cNvSpPr>
          <p:nvPr/>
        </p:nvSpPr>
        <p:spPr bwMode="gray">
          <a:xfrm>
            <a:off x="1739900" y="4957047"/>
            <a:ext cx="16002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Attributes</a:t>
            </a:r>
          </a:p>
        </p:txBody>
      </p:sp>
      <p:sp>
        <p:nvSpPr>
          <p:cNvPr id="12" name="Rectangle 19"/>
          <p:cNvSpPr>
            <a:spLocks noChangeArrowheads="1"/>
          </p:cNvSpPr>
          <p:nvPr/>
        </p:nvSpPr>
        <p:spPr bwMode="gray">
          <a:xfrm>
            <a:off x="685800" y="2008107"/>
            <a:ext cx="5347547"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nSpc>
                <a:spcPts val="2200"/>
              </a:lnSpc>
              <a:buClr>
                <a:srgbClr val="8AACA0"/>
              </a:buClr>
            </a:pPr>
            <a:r>
              <a:rPr lang="en-US" dirty="0" smtClean="0">
                <a:solidFill>
                  <a:srgbClr val="595959"/>
                </a:solidFill>
                <a:latin typeface="Arial"/>
                <a:ea typeface="Helvetica Light"/>
                <a:cs typeface="Arial"/>
                <a:sym typeface="Helvetica" charset="0"/>
              </a:rPr>
              <a:t>Understanding the connections between the rational and emotional aspects of decisions provides insight into the motivations that drive decisions.</a:t>
            </a:r>
            <a:endParaRPr lang="en-US" b="1" dirty="0">
              <a:solidFill>
                <a:srgbClr val="4B4542"/>
              </a:solidFill>
              <a:latin typeface="Arial"/>
              <a:ea typeface="Helvetica Light"/>
              <a:cs typeface="Arial"/>
              <a:sym typeface="Helvetica" charset="0"/>
            </a:endParaRPr>
          </a:p>
        </p:txBody>
      </p:sp>
      <p:sp>
        <p:nvSpPr>
          <p:cNvPr id="14" name="Rectangle 13"/>
          <p:cNvSpPr>
            <a:spLocks noChangeArrowheads="1"/>
          </p:cNvSpPr>
          <p:nvPr/>
        </p:nvSpPr>
        <p:spPr bwMode="gray">
          <a:xfrm>
            <a:off x="3416300" y="4576047"/>
            <a:ext cx="16002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Benefits</a:t>
            </a:r>
          </a:p>
        </p:txBody>
      </p:sp>
      <p:sp>
        <p:nvSpPr>
          <p:cNvPr id="15" name="Rectangle 14"/>
          <p:cNvSpPr>
            <a:spLocks noChangeArrowheads="1"/>
          </p:cNvSpPr>
          <p:nvPr/>
        </p:nvSpPr>
        <p:spPr bwMode="gray">
          <a:xfrm>
            <a:off x="5016500" y="4195047"/>
            <a:ext cx="16002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Emotions</a:t>
            </a:r>
          </a:p>
        </p:txBody>
      </p:sp>
      <p:sp>
        <p:nvSpPr>
          <p:cNvPr id="16" name="Rectangle 15"/>
          <p:cNvSpPr>
            <a:spLocks noChangeArrowheads="1"/>
          </p:cNvSpPr>
          <p:nvPr/>
        </p:nvSpPr>
        <p:spPr bwMode="gray">
          <a:xfrm>
            <a:off x="6616700" y="3814047"/>
            <a:ext cx="1524000" cy="381000"/>
          </a:xfrm>
          <a:prstGeom prst="rect">
            <a:avLst/>
          </a:prstGeom>
          <a:noFill/>
          <a:ln w="12700">
            <a:noFill/>
            <a:miter lim="800000"/>
            <a:headEnd/>
            <a:tailEnd/>
          </a:ln>
          <a:effectLst/>
        </p:spPr>
        <p:txBody>
          <a:bodyPr wrap="none" lIns="92075" tIns="46038" rIns="92075" bIns="46038" anchor="ctr"/>
          <a:lstStyle/>
          <a:p>
            <a:pPr algn="ctr" eaLnBrk="0" hangingPunct="0">
              <a:defRPr/>
            </a:pPr>
            <a:r>
              <a:rPr lang="en-US" sz="1400" b="1" dirty="0">
                <a:solidFill>
                  <a:srgbClr val="000000"/>
                </a:solidFill>
                <a:latin typeface="Arial Narrow"/>
                <a:ea typeface="Helvetica Light"/>
                <a:cs typeface="Arial Narrow"/>
                <a:sym typeface="Helvetica" charset="0"/>
              </a:rPr>
              <a:t>Personal </a:t>
            </a:r>
            <a:r>
              <a:rPr lang="en-US" sz="1400" b="1" dirty="0" smtClean="0">
                <a:solidFill>
                  <a:srgbClr val="000000"/>
                </a:solidFill>
                <a:latin typeface="Arial Narrow"/>
                <a:ea typeface="Helvetica Light"/>
                <a:cs typeface="Arial Narrow"/>
                <a:sym typeface="Helvetica" charset="0"/>
              </a:rPr>
              <a:t>values</a:t>
            </a:r>
            <a:endParaRPr lang="en-US" sz="1400" b="1" dirty="0">
              <a:solidFill>
                <a:srgbClr val="000000"/>
              </a:solidFill>
              <a:latin typeface="Arial Narrow"/>
              <a:ea typeface="Helvetica Light"/>
              <a:cs typeface="Arial Narrow"/>
              <a:sym typeface="Helvetica" charset="0"/>
            </a:endParaRPr>
          </a:p>
        </p:txBody>
      </p:sp>
      <p:pic>
        <p:nvPicPr>
          <p:cNvPr id="19" name="Picture 2"/>
          <p:cNvPicPr>
            <a:picLocks noChangeAspect="1"/>
          </p:cNvPicPr>
          <p:nvPr/>
        </p:nvPicPr>
        <p:blipFill>
          <a:blip r:embed="rId4"/>
          <a:srcRect/>
          <a:stretch>
            <a:fillRect/>
          </a:stretch>
        </p:blipFill>
        <p:spPr bwMode="auto">
          <a:xfrm>
            <a:off x="609600" y="4652247"/>
            <a:ext cx="990600" cy="700301"/>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7875801" y="2667000"/>
            <a:ext cx="546100" cy="596900"/>
          </a:xfrm>
          <a:prstGeom prst="rect">
            <a:avLst/>
          </a:prstGeom>
        </p:spPr>
      </p:pic>
    </p:spTree>
    <p:extLst>
      <p:ext uri="{BB962C8B-B14F-4D97-AF65-F5344CB8AC3E}">
        <p14:creationId xmlns:p14="http://schemas.microsoft.com/office/powerpoint/2010/main" val="73152719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07" name="Oval 206"/>
          <p:cNvSpPr/>
          <p:nvPr/>
        </p:nvSpPr>
        <p:spPr bwMode="gray">
          <a:xfrm>
            <a:off x="2971800"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10" name="Oval 209"/>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4" name="Slide Number Placeholder 143"/>
          <p:cNvSpPr>
            <a:spLocks noGrp="1"/>
          </p:cNvSpPr>
          <p:nvPr>
            <p:ph type="sldNum" sz="quarter" idx="4294967295"/>
          </p:nvPr>
        </p:nvSpPr>
        <p:spPr>
          <a:xfrm>
            <a:off x="7010400" y="6356350"/>
            <a:ext cx="2133600" cy="365125"/>
          </a:xfrm>
          <a:prstGeom prst="rect">
            <a:avLst/>
          </a:prstGeom>
        </p:spPr>
        <p:txBody>
          <a:bodyPr/>
          <a:lstStyle/>
          <a:p>
            <a:fld id="{121271BA-3BBC-5A45-98C6-2CD0E4F594F1}" type="slidenum">
              <a:rPr lang="en-US" smtClean="0">
                <a:solidFill>
                  <a:prstClr val="white">
                    <a:lumMod val="65000"/>
                  </a:prstClr>
                </a:solidFill>
                <a:latin typeface="Calibri"/>
              </a:rPr>
              <a:pPr/>
              <a:t>23</a:t>
            </a:fld>
            <a:endParaRPr lang="en-US" dirty="0">
              <a:solidFill>
                <a:prstClr val="white">
                  <a:lumMod val="65000"/>
                </a:prstClr>
              </a:solidFill>
              <a:latin typeface="Calibri"/>
            </a:endParaRPr>
          </a:p>
        </p:txBody>
      </p:sp>
      <p:sp>
        <p:nvSpPr>
          <p:cNvPr id="136" name="Oval 135"/>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8" name="Oval 277"/>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1" name="Oval 280"/>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2" name="Oval 281"/>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0" name="Oval 59"/>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1" name="Oval 70"/>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78" name="Oval 7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8" name="Oval 87"/>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3" name="Oval 92"/>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4" name="Oval 93"/>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2"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Excellence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Quality</a:t>
            </a:r>
          </a:p>
        </p:txBody>
      </p:sp>
      <p:sp>
        <p:nvSpPr>
          <p:cNvPr id="146"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47"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49"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50"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151"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4"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55"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Productive</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Life</a:t>
            </a:r>
            <a:endParaRPr lang="en-US" sz="1200" b="1" dirty="0">
              <a:solidFill>
                <a:srgbClr val="000000"/>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8"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1"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4"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67" name="TextBox 66"/>
          <p:cNvSpPr txBox="1"/>
          <p:nvPr/>
        </p:nvSpPr>
        <p:spPr>
          <a:xfrm>
            <a:off x="685800" y="0"/>
            <a:ext cx="5212080" cy="1276350"/>
          </a:xfrm>
          <a:prstGeom prst="rect">
            <a:avLst/>
          </a:prstGeom>
          <a:noFill/>
        </p:spPr>
        <p:txBody>
          <a:bodyPr wrap="square" lIns="0" tIns="0" rIns="0" bIns="0" rtlCol="0" anchor="ctr" anchorCtr="0">
            <a:noAutofit/>
          </a:bodyPr>
          <a:lstStyle/>
          <a:p>
            <a:r>
              <a:rPr lang="en-US" sz="2800" b="1" dirty="0" smtClean="0">
                <a:solidFill>
                  <a:srgbClr val="56768F"/>
                </a:solidFill>
                <a:latin typeface="Arial"/>
                <a:ea typeface="Helvetica Light"/>
                <a:cs typeface="Arial"/>
                <a:sym typeface="Helvetica" charset="0"/>
              </a:rPr>
              <a:t>School decision-making map</a:t>
            </a:r>
            <a:endParaRPr lang="en-US" sz="2000" dirty="0">
              <a:solidFill>
                <a:srgbClr val="56768F"/>
              </a:solidFill>
              <a:latin typeface="Arial"/>
              <a:ea typeface="Helvetica Light"/>
              <a:cs typeface="Arial"/>
              <a:sym typeface="Helvetica" charset="0"/>
            </a:endParaRPr>
          </a:p>
        </p:txBody>
      </p:sp>
    </p:spTree>
    <p:extLst>
      <p:ext uri="{BB962C8B-B14F-4D97-AF65-F5344CB8AC3E}">
        <p14:creationId xmlns:p14="http://schemas.microsoft.com/office/powerpoint/2010/main" val="318332806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pic>
        <p:nvPicPr>
          <p:cNvPr id="4" name="circles_2.eps" descr="/Volumes/Shared Files/_Neimand Collaborative/Art Files/naeyc/naeyc presentation/circles_2.eps"/>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circles_4.eps" descr="/Volumes/Shared Files/_Neimand Collaborative/Art Files/naeyc/naeyc presentation/circles_4.eps"/>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circles_1.eps" descr="/Volumes/Shared Files/_Neimand Collaborative/Art Files/naeyc/naeyc presentation/circles_1.eps"/>
          <p:cNvPicPr>
            <a:picLocks noChangeAspect="1"/>
          </p:cNvPicPr>
          <p:nvPr/>
        </p:nvPicPr>
        <p:blipFill>
          <a:blip r:embed="rId5">
            <a:alphaModFix amt="5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ircles_3.eps" descr="/Volumes/Shared Files/_Neimand Collaborative/Art Files/naeyc/naeyc presentation/circles_3.eps"/>
          <p:cNvPicPr>
            <a:picLocks noChangeAspect="1"/>
          </p:cNvPicPr>
          <p:nvPr/>
        </p:nvPicPr>
        <p:blipFill>
          <a:blip r:embed="rId6">
            <a:alphaModFix amt="5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7" name="Oval 206"/>
          <p:cNvSpPr/>
          <p:nvPr/>
        </p:nvSpPr>
        <p:spPr bwMode="gray">
          <a:xfrm>
            <a:off x="2971800"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1" name="Oval 280"/>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2" name="Oval 281"/>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0" name="Oval 59"/>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8" name="Oval 87"/>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3" name="Oval 92"/>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4" name="Oval 93"/>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Excellence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Quality</a:t>
            </a:r>
          </a:p>
        </p:txBody>
      </p:sp>
      <p:sp>
        <p:nvSpPr>
          <p:cNvPr id="146"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4"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55"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Productive</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Life</a:t>
            </a:r>
            <a:endParaRPr lang="en-US" sz="1200" b="1" dirty="0">
              <a:solidFill>
                <a:srgbClr val="000000"/>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8"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1"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4"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67" name="TextBox 66"/>
          <p:cNvSpPr txBox="1"/>
          <p:nvPr/>
        </p:nvSpPr>
        <p:spPr>
          <a:xfrm>
            <a:off x="685800" y="0"/>
            <a:ext cx="5212080" cy="1276349"/>
          </a:xfrm>
          <a:prstGeom prst="rect">
            <a:avLst/>
          </a:prstGeom>
          <a:noFill/>
        </p:spPr>
        <p:txBody>
          <a:bodyPr wrap="square" lIns="0" tIns="0" rIns="0" bIns="0" rtlCol="0" anchor="ctr" anchorCtr="0">
            <a:noAutofit/>
          </a:bodyPr>
          <a:lstStyle/>
          <a:p>
            <a:pPr>
              <a:lnSpc>
                <a:spcPts val="2500"/>
              </a:lnSpc>
            </a:pPr>
            <a:r>
              <a:rPr lang="en-US" sz="2800" b="1" dirty="0" smtClean="0">
                <a:solidFill>
                  <a:srgbClr val="56768F"/>
                </a:solidFill>
                <a:latin typeface="Arial"/>
                <a:ea typeface="Helvetica Light"/>
                <a:cs typeface="Arial"/>
                <a:sym typeface="Helvetica" charset="0"/>
              </a:rPr>
              <a:t>Four decision pathways</a:t>
            </a:r>
          </a:p>
        </p:txBody>
      </p:sp>
      <p:sp>
        <p:nvSpPr>
          <p:cNvPr id="278" name="Oval 277"/>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0"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210" name="Oval 209"/>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2"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78" name="Oval 7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1"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71" name="Oval 70"/>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9"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36" name="Oval 135"/>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7"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Tree>
    <p:extLst>
      <p:ext uri="{BB962C8B-B14F-4D97-AF65-F5344CB8AC3E}">
        <p14:creationId xmlns:p14="http://schemas.microsoft.com/office/powerpoint/2010/main" val="2399683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1588" y="5284788"/>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144" name="Slide Number Placeholder 143"/>
          <p:cNvSpPr>
            <a:spLocks noGrp="1"/>
          </p:cNvSpPr>
          <p:nvPr>
            <p:ph type="sldNum" sz="quarter" idx="4294967295"/>
          </p:nvPr>
        </p:nvSpPr>
        <p:spPr>
          <a:xfrm>
            <a:off x="6553200" y="6356350"/>
            <a:ext cx="2133600" cy="365125"/>
          </a:xfrm>
          <a:prstGeom prst="rect">
            <a:avLst/>
          </a:prstGeom>
        </p:spPr>
        <p:txBody>
          <a:bodyPr/>
          <a:lstStyle/>
          <a:p>
            <a:fld id="{121271BA-3BBC-5A45-98C6-2CD0E4F594F1}" type="slidenum">
              <a:rPr lang="en-US" smtClean="0">
                <a:solidFill>
                  <a:prstClr val="white">
                    <a:lumMod val="65000"/>
                  </a:prstClr>
                </a:solidFill>
                <a:latin typeface="Calibri"/>
              </a:rPr>
              <a:pPr/>
              <a:t>25</a:t>
            </a:fld>
            <a:endParaRPr lang="en-US" dirty="0">
              <a:solidFill>
                <a:prstClr val="white">
                  <a:lumMod val="65000"/>
                </a:prstClr>
              </a:solidFill>
              <a:latin typeface="Calibri"/>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1" name="Oval 280"/>
          <p:cNvSpPr/>
          <p:nvPr/>
        </p:nvSpPr>
        <p:spPr bwMode="gray">
          <a:xfrm>
            <a:off x="568289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2" name="Oval 281"/>
          <p:cNvSpPr/>
          <p:nvPr/>
        </p:nvSpPr>
        <p:spPr bwMode="gray">
          <a:xfrm>
            <a:off x="7378779" y="412667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0" name="Oval 59"/>
          <p:cNvSpPr/>
          <p:nvPr/>
        </p:nvSpPr>
        <p:spPr bwMode="gray">
          <a:xfrm>
            <a:off x="6799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8" name="Oval 87"/>
          <p:cNvSpPr>
            <a:spLocks noChangeAspect="1"/>
          </p:cNvSpPr>
          <p:nvPr/>
        </p:nvSpPr>
        <p:spPr bwMode="gray">
          <a:xfrm>
            <a:off x="6256046"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3" name="Oval 92"/>
          <p:cNvSpPr/>
          <p:nvPr/>
        </p:nvSpPr>
        <p:spPr bwMode="gray">
          <a:xfrm>
            <a:off x="568289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4" name="Oval 93"/>
          <p:cNvSpPr/>
          <p:nvPr/>
        </p:nvSpPr>
        <p:spPr bwMode="gray">
          <a:xfrm>
            <a:off x="7378779"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6" name="TextBox 15"/>
          <p:cNvSpPr txBox="1">
            <a:spLocks noChangeArrowheads="1"/>
          </p:cNvSpPr>
          <p:nvPr/>
        </p:nvSpPr>
        <p:spPr bwMode="gray">
          <a:xfrm>
            <a:off x="7140085" y="5576244"/>
            <a:ext cx="6730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Standard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4" name="TextBox 15"/>
          <p:cNvSpPr txBox="1">
            <a:spLocks noChangeArrowheads="1"/>
          </p:cNvSpPr>
          <p:nvPr/>
        </p:nvSpPr>
        <p:spPr bwMode="gray">
          <a:xfrm>
            <a:off x="5946045" y="4406604"/>
            <a:ext cx="827300"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Future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Opportunities </a:t>
            </a:r>
            <a:endParaRPr lang="en-US" sz="1200" b="1" dirty="0">
              <a:solidFill>
                <a:srgbClr val="000000"/>
              </a:solidFill>
              <a:latin typeface="Arial Narrow" pitchFamily="34" charset="0"/>
              <a:ea typeface="ＭＳ Ｐゴシック" pitchFamily="34" charset="-128"/>
              <a:sym typeface="Helvetica" charset="0"/>
            </a:endParaRPr>
          </a:p>
        </p:txBody>
      </p:sp>
      <p:sp>
        <p:nvSpPr>
          <p:cNvPr id="155" name="TextBox 15"/>
          <p:cNvSpPr txBox="1">
            <a:spLocks noChangeArrowheads="1"/>
          </p:cNvSpPr>
          <p:nvPr/>
        </p:nvSpPr>
        <p:spPr bwMode="gray">
          <a:xfrm>
            <a:off x="7561224" y="4406604"/>
            <a:ext cx="988702"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Education</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For All</a:t>
            </a:r>
            <a:endParaRPr lang="en-US" sz="1200" b="1" dirty="0">
              <a:solidFill>
                <a:srgbClr val="000000"/>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8" name="TextBox 15"/>
          <p:cNvSpPr txBox="1">
            <a:spLocks noChangeArrowheads="1"/>
          </p:cNvSpPr>
          <p:nvPr/>
        </p:nvSpPr>
        <p:spPr bwMode="gray">
          <a:xfrm>
            <a:off x="7792507" y="3050175"/>
            <a:ext cx="5261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Securely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Content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1" name="TextBox 15"/>
          <p:cNvSpPr txBox="1">
            <a:spLocks noChangeArrowheads="1"/>
          </p:cNvSpPr>
          <p:nvPr/>
        </p:nvSpPr>
        <p:spPr bwMode="gray">
          <a:xfrm>
            <a:off x="5984517" y="3133532"/>
            <a:ext cx="750356"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Responsible</a:t>
            </a:r>
          </a:p>
        </p:txBody>
      </p:sp>
      <p:sp>
        <p:nvSpPr>
          <p:cNvPr id="164" name="TextBox 15"/>
          <p:cNvSpPr txBox="1">
            <a:spLocks noChangeArrowheads="1"/>
          </p:cNvSpPr>
          <p:nvPr/>
        </p:nvSpPr>
        <p:spPr bwMode="gray">
          <a:xfrm>
            <a:off x="6554133" y="1721841"/>
            <a:ext cx="75741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Equal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Fair Schools</a:t>
            </a:r>
            <a:endParaRPr lang="en-US" sz="1200" b="1" dirty="0">
              <a:solidFill>
                <a:srgbClr val="000000"/>
              </a:solidFill>
              <a:latin typeface="Arial Narrow" pitchFamily="34" charset="0"/>
              <a:ea typeface="ＭＳ Ｐゴシック" pitchFamily="34" charset="-128"/>
              <a:sym typeface="Helvetica" charset="0"/>
            </a:endParaRPr>
          </a:p>
        </p:txBody>
      </p:sp>
      <p:sp>
        <p:nvSpPr>
          <p:cNvPr id="278" name="Oval 277"/>
          <p:cNvSpPr/>
          <p:nvPr/>
        </p:nvSpPr>
        <p:spPr bwMode="gray">
          <a:xfrm>
            <a:off x="70412"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0" name="TextBox 15"/>
          <p:cNvSpPr txBox="1">
            <a:spLocks noChangeArrowheads="1"/>
          </p:cNvSpPr>
          <p:nvPr/>
        </p:nvSpPr>
        <p:spPr bwMode="gray">
          <a:xfrm>
            <a:off x="380578" y="6205712"/>
            <a:ext cx="687463"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Specialized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Programs</a:t>
            </a:r>
          </a:p>
        </p:txBody>
      </p:sp>
      <p:sp>
        <p:nvSpPr>
          <p:cNvPr id="210" name="Oval 209"/>
          <p:cNvSpPr/>
          <p:nvPr/>
        </p:nvSpPr>
        <p:spPr bwMode="gray">
          <a:xfrm>
            <a:off x="1988723" y="5925781"/>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2" name="TextBox 15"/>
          <p:cNvSpPr txBox="1">
            <a:spLocks noChangeArrowheads="1"/>
          </p:cNvSpPr>
          <p:nvPr/>
        </p:nvSpPr>
        <p:spPr bwMode="gray">
          <a:xfrm>
            <a:off x="2329001" y="6205712"/>
            <a:ext cx="67303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Enhanced</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Curriculum</a:t>
            </a:r>
          </a:p>
        </p:txBody>
      </p:sp>
      <p:sp>
        <p:nvSpPr>
          <p:cNvPr id="78" name="Oval 77"/>
          <p:cNvSpPr/>
          <p:nvPr/>
        </p:nvSpPr>
        <p:spPr bwMode="gray">
          <a:xfrm>
            <a:off x="7743655"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51" name="TextBox 15"/>
          <p:cNvSpPr txBox="1">
            <a:spLocks noChangeArrowheads="1"/>
          </p:cNvSpPr>
          <p:nvPr/>
        </p:nvSpPr>
        <p:spPr bwMode="gray">
          <a:xfrm>
            <a:off x="8171623" y="6289068"/>
            <a:ext cx="497657"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Funding</a:t>
            </a:r>
          </a:p>
        </p:txBody>
      </p:sp>
      <p:sp>
        <p:nvSpPr>
          <p:cNvPr id="71" name="Oval 70"/>
          <p:cNvSpPr/>
          <p:nvPr/>
        </p:nvSpPr>
        <p:spPr bwMode="gray">
          <a:xfrm>
            <a:off x="5825346"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9" name="TextBox 15"/>
          <p:cNvSpPr txBox="1">
            <a:spLocks noChangeArrowheads="1"/>
          </p:cNvSpPr>
          <p:nvPr/>
        </p:nvSpPr>
        <p:spPr bwMode="gray">
          <a:xfrm>
            <a:off x="6368880" y="6289068"/>
            <a:ext cx="266524"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Free</a:t>
            </a:r>
          </a:p>
        </p:txBody>
      </p:sp>
      <p:sp>
        <p:nvSpPr>
          <p:cNvPr id="136" name="Oval 135"/>
          <p:cNvSpPr/>
          <p:nvPr/>
        </p:nvSpPr>
        <p:spPr bwMode="gray">
          <a:xfrm>
            <a:off x="3962400" y="5925781"/>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7" name="TextBox 15"/>
          <p:cNvSpPr txBox="1">
            <a:spLocks noChangeArrowheads="1"/>
          </p:cNvSpPr>
          <p:nvPr/>
        </p:nvSpPr>
        <p:spPr bwMode="gray">
          <a:xfrm>
            <a:off x="4372672" y="6289068"/>
            <a:ext cx="533049"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Diversity</a:t>
            </a: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pic>
        <p:nvPicPr>
          <p:cNvPr id="68" name="circles.eps" descr="/Volumes/Shared Files/_Neimand Collaborative/Art Files/naeyc/naeyc presentation/circles.eps"/>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27783"/>
            <a:ext cx="9144000" cy="6858000"/>
          </a:xfrm>
          <a:prstGeom prst="rect">
            <a:avLst/>
          </a:prstGeom>
        </p:spPr>
      </p:pic>
      <p:sp>
        <p:nvSpPr>
          <p:cNvPr id="207" name="Oval 206"/>
          <p:cNvSpPr/>
          <p:nvPr/>
        </p:nvSpPr>
        <p:spPr bwMode="gray">
          <a:xfrm>
            <a:off x="2971800" y="529631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rgbClr val="8FCCF6"/>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rgbClr val="8FCCF6"/>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rgbClr val="8FCCF6"/>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rgbClr val="8FCCF6"/>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rgbClr val="8FCCF6"/>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Excellence </a:t>
            </a:r>
            <a:br>
              <a:rPr lang="en-US" sz="1200" b="1" dirty="0" smtClean="0">
                <a:solidFill>
                  <a:schemeClr val="bg1"/>
                </a:solidFill>
                <a:latin typeface="Arial Narrow" pitchFamily="34" charset="0"/>
                <a:ea typeface="ＭＳ Ｐゴシック" pitchFamily="34" charset="-128"/>
                <a:sym typeface="Helvetica" charset="0"/>
              </a:rPr>
            </a:br>
            <a:r>
              <a:rPr lang="en-US" sz="1200" b="1" dirty="0" smtClean="0">
                <a:solidFill>
                  <a:schemeClr val="bg1"/>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Quality</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chemeClr val="bg1"/>
                </a:solidFill>
                <a:latin typeface="Arial Narrow" pitchFamily="34" charset="0"/>
                <a:ea typeface="ＭＳ Ｐゴシック" pitchFamily="34" charset="-128"/>
                <a:sym typeface="Helvetica" charset="0"/>
              </a:rPr>
              <a:t>Productive</a:t>
            </a:r>
            <a:r>
              <a:rPr lang="en-US" sz="1200" b="1" dirty="0">
                <a:solidFill>
                  <a:schemeClr val="bg1"/>
                </a:solidFill>
                <a:latin typeface="Arial Narrow" pitchFamily="34" charset="0"/>
                <a:ea typeface="ＭＳ Ｐゴシック" pitchFamily="34" charset="-128"/>
                <a:sym typeface="Helvetica" charset="0"/>
              </a:rPr>
              <a:t> </a:t>
            </a:r>
            <a:r>
              <a:rPr lang="en-US" sz="1200" b="1" dirty="0" smtClean="0">
                <a:solidFill>
                  <a:schemeClr val="bg1"/>
                </a:solidFill>
                <a:latin typeface="Arial Narrow" pitchFamily="34" charset="0"/>
                <a:ea typeface="ＭＳ Ｐゴシック" pitchFamily="34" charset="-128"/>
                <a:sym typeface="Helvetica" charset="0"/>
              </a:rPr>
              <a:t>Life</a:t>
            </a:r>
            <a:endParaRPr lang="en-US" sz="1200" b="1" dirty="0">
              <a:solidFill>
                <a:schemeClr val="bg1"/>
              </a:solidFill>
              <a:latin typeface="Arial Narrow" pitchFamily="34" charset="0"/>
              <a:ea typeface="ＭＳ Ｐゴシック" pitchFamily="34" charset="-128"/>
              <a:sym typeface="Helvetica" charset="0"/>
            </a:endParaRP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72" name="TextBox 71"/>
          <p:cNvSpPr txBox="1"/>
          <p:nvPr/>
        </p:nvSpPr>
        <p:spPr>
          <a:xfrm>
            <a:off x="685800" y="0"/>
            <a:ext cx="5683080" cy="1276350"/>
          </a:xfrm>
          <a:prstGeom prst="rect">
            <a:avLst/>
          </a:prstGeom>
          <a:noFill/>
        </p:spPr>
        <p:txBody>
          <a:bodyPr wrap="square" lIns="0" tIns="0" rIns="0" bIns="0" rtlCol="0" anchor="ctr" anchorCtr="0">
            <a:noAutofit/>
          </a:bodyPr>
          <a:lstStyle/>
          <a:p>
            <a:pPr>
              <a:lnSpc>
                <a:spcPts val="3000"/>
              </a:lnSpc>
            </a:pPr>
            <a:r>
              <a:rPr lang="en-US" sz="2800" b="1" dirty="0">
                <a:solidFill>
                  <a:srgbClr val="56768F"/>
                </a:solidFill>
                <a:latin typeface="Arial"/>
                <a:ea typeface="Helvetica Light"/>
                <a:cs typeface="Arial"/>
                <a:sym typeface="Helvetica" charset="0"/>
              </a:rPr>
              <a:t>Drivers of parents’ school ratings </a:t>
            </a:r>
          </a:p>
        </p:txBody>
      </p:sp>
    </p:spTree>
    <p:extLst>
      <p:ext uri="{BB962C8B-B14F-4D97-AF65-F5344CB8AC3E}">
        <p14:creationId xmlns:p14="http://schemas.microsoft.com/office/powerpoint/2010/main" val="416496826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bwMode="gray">
          <a:xfrm>
            <a:off x="-1588" y="12763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9" name="Rectangle 248"/>
          <p:cNvSpPr/>
          <p:nvPr/>
        </p:nvSpPr>
        <p:spPr bwMode="gray">
          <a:xfrm>
            <a:off x="-6180" y="5310595"/>
            <a:ext cx="9144001" cy="1573212"/>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34" name="TextBox 5"/>
          <p:cNvSpPr txBox="1">
            <a:spLocks noChangeArrowheads="1"/>
          </p:cNvSpPr>
          <p:nvPr/>
        </p:nvSpPr>
        <p:spPr bwMode="gray">
          <a:xfrm>
            <a:off x="137659" y="5351235"/>
            <a:ext cx="484458"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Attributes</a:t>
            </a:r>
          </a:p>
        </p:txBody>
      </p:sp>
      <p:sp>
        <p:nvSpPr>
          <p:cNvPr id="248" name="Rectangle 247"/>
          <p:cNvSpPr/>
          <p:nvPr/>
        </p:nvSpPr>
        <p:spPr bwMode="gray">
          <a:xfrm>
            <a:off x="-1588" y="3834789"/>
            <a:ext cx="9144001" cy="146367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51" name="Rectangle 250"/>
          <p:cNvSpPr/>
          <p:nvPr/>
        </p:nvSpPr>
        <p:spPr bwMode="gray">
          <a:xfrm>
            <a:off x="-1588" y="2559050"/>
            <a:ext cx="9144001" cy="1279525"/>
          </a:xfrm>
          <a:prstGeom prst="rect">
            <a:avLst/>
          </a:prstGeom>
          <a:gradFill>
            <a:gsLst>
              <a:gs pos="0">
                <a:srgbClr val="6684B0">
                  <a:alpha val="59000"/>
                </a:srgbClr>
              </a:gs>
              <a:gs pos="46000">
                <a:srgbClr val="8E9FA8">
                  <a:alpha val="7000"/>
                </a:srgbClr>
              </a:gs>
              <a:gs pos="76000">
                <a:schemeClr val="bg1">
                  <a:lumMod val="95000"/>
                </a:schemeClr>
              </a:gs>
            </a:gsLst>
            <a:lin ang="5400000" scaled="0"/>
          </a:gradFill>
          <a:ln w="9525" cap="flat" cmpd="sng" algn="ctr">
            <a:noFill/>
            <a:prstDash val="solid"/>
            <a:round/>
            <a:headEnd type="none" w="med" len="med"/>
            <a:tailEnd type="none" w="med" len="med"/>
          </a:ln>
          <a:effectLst/>
        </p:spPr>
        <p:txBody>
          <a:bodyPr lIns="0" tIns="0" rIns="0" bIns="0"/>
          <a:lstStyle/>
          <a:p>
            <a:pPr algn="ctr">
              <a:defRPr/>
            </a:pPr>
            <a:endParaRPr lang="en-US" dirty="0">
              <a:ln>
                <a:solidFill>
                  <a:srgbClr val="4C4440"/>
                </a:solidFill>
              </a:ln>
              <a:solidFill>
                <a:srgbClr val="2F2B20"/>
              </a:solidFill>
              <a:latin typeface="Arial" pitchFamily="34" charset="0"/>
              <a:ea typeface="Helvetica Light"/>
              <a:cs typeface="Arial" pitchFamily="34" charset="0"/>
              <a:sym typeface="Helvetica" charset="0"/>
            </a:endParaRPr>
          </a:p>
        </p:txBody>
      </p:sp>
      <p:sp>
        <p:nvSpPr>
          <p:cNvPr id="241" name="TextBox 8"/>
          <p:cNvSpPr txBox="1">
            <a:spLocks noChangeArrowheads="1"/>
          </p:cNvSpPr>
          <p:nvPr/>
        </p:nvSpPr>
        <p:spPr bwMode="gray">
          <a:xfrm>
            <a:off x="137659" y="1342797"/>
            <a:ext cx="325109"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Values</a:t>
            </a:r>
          </a:p>
        </p:txBody>
      </p:sp>
      <p:sp>
        <p:nvSpPr>
          <p:cNvPr id="236" name="TextBox 6"/>
          <p:cNvSpPr txBox="1">
            <a:spLocks noChangeArrowheads="1"/>
          </p:cNvSpPr>
          <p:nvPr/>
        </p:nvSpPr>
        <p:spPr bwMode="gray">
          <a:xfrm>
            <a:off x="137659" y="3897085"/>
            <a:ext cx="849592"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Physical Benefits</a:t>
            </a:r>
          </a:p>
        </p:txBody>
      </p:sp>
      <p:sp>
        <p:nvSpPr>
          <p:cNvPr id="239" name="TextBox 7"/>
          <p:cNvSpPr txBox="1">
            <a:spLocks noChangeArrowheads="1"/>
          </p:cNvSpPr>
          <p:nvPr/>
        </p:nvSpPr>
        <p:spPr bwMode="gray">
          <a:xfrm>
            <a:off x="137659" y="2625497"/>
            <a:ext cx="929141" cy="116699"/>
          </a:xfrm>
          <a:prstGeom prst="rect">
            <a:avLst/>
          </a:prstGeom>
          <a:noFill/>
          <a:ln w="9525">
            <a:noFill/>
            <a:miter lim="800000"/>
            <a:headEnd/>
            <a:tailEnd/>
          </a:ln>
        </p:spPr>
        <p:txBody>
          <a:bodyPr wrap="none" lIns="0" tIns="0" rIns="0" bIns="0">
            <a:spAutoFit/>
          </a:bodyPr>
          <a:lstStyle/>
          <a:p>
            <a:pPr>
              <a:lnSpc>
                <a:spcPts val="900"/>
              </a:lnSpc>
              <a:defRPr/>
            </a:pPr>
            <a:r>
              <a:rPr lang="en-US" sz="800" b="1" dirty="0">
                <a:solidFill>
                  <a:srgbClr val="2F2B20"/>
                </a:solidFill>
                <a:latin typeface="Arial" pitchFamily="34" charset="0"/>
                <a:ea typeface="ＭＳ Ｐゴシック" pitchFamily="34" charset="-128"/>
                <a:cs typeface="Arial" pitchFamily="34" charset="0"/>
                <a:sym typeface="Helvetica" charset="0"/>
              </a:rPr>
              <a:t>Emotional Benefits</a:t>
            </a:r>
          </a:p>
        </p:txBody>
      </p:sp>
      <p:sp>
        <p:nvSpPr>
          <p:cNvPr id="207" name="Oval 206"/>
          <p:cNvSpPr/>
          <p:nvPr/>
        </p:nvSpPr>
        <p:spPr bwMode="gray">
          <a:xfrm>
            <a:off x="2971800" y="529631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79" name="Oval 278"/>
          <p:cNvSpPr/>
          <p:nvPr/>
        </p:nvSpPr>
        <p:spPr bwMode="gray">
          <a:xfrm>
            <a:off x="3962400" y="4126673"/>
            <a:ext cx="1353592"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280" name="Oval 279"/>
          <p:cNvSpPr/>
          <p:nvPr/>
        </p:nvSpPr>
        <p:spPr bwMode="gray">
          <a:xfrm>
            <a:off x="2291136"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3" name="Oval 62"/>
          <p:cNvSpPr/>
          <p:nvPr/>
        </p:nvSpPr>
        <p:spPr bwMode="gray">
          <a:xfrm>
            <a:off x="4894808" y="5296313"/>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69" name="Oval 68"/>
          <p:cNvSpPr/>
          <p:nvPr/>
        </p:nvSpPr>
        <p:spPr bwMode="gray">
          <a:xfrm>
            <a:off x="1038739" y="5296313"/>
            <a:ext cx="1353593" cy="885593"/>
          </a:xfrm>
          <a:prstGeom prst="ellipse">
            <a:avLst/>
          </a:prstGeom>
          <a:solidFill>
            <a:srgbClr val="BE5E2C"/>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6" name="Oval 85"/>
          <p:cNvSpPr/>
          <p:nvPr/>
        </p:nvSpPr>
        <p:spPr bwMode="gray">
          <a:xfrm>
            <a:off x="595254" y="4126673"/>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nchor="ctr" anchorCtr="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7" name="Oval 86"/>
          <p:cNvSpPr>
            <a:spLocks noChangeAspect="1"/>
          </p:cNvSpPr>
          <p:nvPr/>
        </p:nvSpPr>
        <p:spPr bwMode="gray">
          <a:xfrm>
            <a:off x="3005123"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89" name="Oval 88"/>
          <p:cNvSpPr>
            <a:spLocks noChangeAspect="1"/>
          </p:cNvSpPr>
          <p:nvPr/>
        </p:nvSpPr>
        <p:spPr bwMode="gray">
          <a:xfrm>
            <a:off x="1322427" y="1441910"/>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0" name="Oval 89"/>
          <p:cNvSpPr>
            <a:spLocks noChangeAspect="1"/>
          </p:cNvSpPr>
          <p:nvPr/>
        </p:nvSpPr>
        <p:spPr bwMode="gray">
          <a:xfrm>
            <a:off x="4600650" y="1441910"/>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5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1" name="Oval 90"/>
          <p:cNvSpPr/>
          <p:nvPr/>
        </p:nvSpPr>
        <p:spPr bwMode="gray">
          <a:xfrm>
            <a:off x="3962400" y="2770245"/>
            <a:ext cx="1353592"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8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2" name="Oval 91"/>
          <p:cNvSpPr/>
          <p:nvPr/>
        </p:nvSpPr>
        <p:spPr bwMode="gray">
          <a:xfrm>
            <a:off x="2291136"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95" name="Oval 94"/>
          <p:cNvSpPr/>
          <p:nvPr/>
        </p:nvSpPr>
        <p:spPr bwMode="gray">
          <a:xfrm>
            <a:off x="595254" y="2770245"/>
            <a:ext cx="1353593" cy="885593"/>
          </a:xfrm>
          <a:prstGeom prst="ellipse">
            <a:avLst/>
          </a:prstGeom>
          <a:solidFill>
            <a:schemeClr val="bg2">
              <a:lumMod val="40000"/>
              <a:lumOff val="60000"/>
            </a:schemeClr>
          </a:solidFill>
          <a:ln>
            <a:headEnd type="none" w="med" len="med"/>
            <a:tailEnd type="none" w="med" len="med"/>
          </a:ln>
          <a:effectLst>
            <a:outerShdw blurRad="40000" dist="23000" dir="5400000" rotWithShape="0">
              <a:srgbClr val="8E9FA8">
                <a:alpha val="54000"/>
              </a:srgbClr>
            </a:outerShdw>
          </a:effectLst>
        </p:spPr>
        <p:style>
          <a:lnRef idx="0">
            <a:schemeClr val="accent3"/>
          </a:lnRef>
          <a:fillRef idx="3">
            <a:schemeClr val="accent3"/>
          </a:fillRef>
          <a:effectRef idx="3">
            <a:schemeClr val="accent3"/>
          </a:effectRef>
          <a:fontRef idx="minor">
            <a:schemeClr val="lt1"/>
          </a:fontRef>
        </p:style>
        <p:txBody>
          <a:bodyPr wrap="none" lIns="0" tIns="0" rIns="0" bIns="0"/>
          <a:lstStyle/>
          <a:p>
            <a:pPr algn="ctr">
              <a:lnSpc>
                <a:spcPts val="1200"/>
              </a:lnSpc>
              <a:defRPr/>
            </a:pPr>
            <a:endParaRPr lang="en-US" sz="800" dirty="0">
              <a:ln>
                <a:solidFill>
                  <a:srgbClr val="4C4440"/>
                </a:solidFill>
              </a:ln>
              <a:solidFill>
                <a:srgbClr val="000000"/>
              </a:solidFill>
              <a:latin typeface="Calibri"/>
              <a:ea typeface="Helvetica Light"/>
              <a:cs typeface="Helvetica Light"/>
              <a:sym typeface="Helvetica" charset="0"/>
            </a:endParaRPr>
          </a:p>
        </p:txBody>
      </p:sp>
      <p:sp>
        <p:nvSpPr>
          <p:cNvPr id="143" name="TextBox 15"/>
          <p:cNvSpPr txBox="1">
            <a:spLocks noChangeArrowheads="1"/>
          </p:cNvSpPr>
          <p:nvPr/>
        </p:nvSpPr>
        <p:spPr bwMode="gray">
          <a:xfrm>
            <a:off x="1318091" y="5582656"/>
            <a:ext cx="77124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Excellence </a:t>
            </a:r>
            <a:br>
              <a:rPr lang="en-US" sz="1200" b="1" dirty="0" smtClean="0">
                <a:solidFill>
                  <a:srgbClr val="FFFFFF"/>
                </a:solidFill>
                <a:latin typeface="Arial Narrow" pitchFamily="34" charset="0"/>
                <a:ea typeface="ＭＳ Ｐゴシック" pitchFamily="34" charset="-128"/>
                <a:sym typeface="Helvetica" charset="0"/>
              </a:rPr>
            </a:br>
            <a:r>
              <a:rPr lang="en-US" sz="1200" b="1" dirty="0" smtClean="0">
                <a:solidFill>
                  <a:srgbClr val="FFFFFF"/>
                </a:solidFill>
                <a:latin typeface="Arial Narrow" pitchFamily="34" charset="0"/>
                <a:ea typeface="ＭＳ Ｐゴシック" pitchFamily="34" charset="-128"/>
                <a:sym typeface="Helvetica" charset="0"/>
              </a:rPr>
              <a:t>&amp; Interaction</a:t>
            </a:r>
          </a:p>
        </p:txBody>
      </p:sp>
      <p:sp>
        <p:nvSpPr>
          <p:cNvPr id="145" name="TextBox 15"/>
          <p:cNvSpPr txBox="1">
            <a:spLocks noChangeArrowheads="1"/>
          </p:cNvSpPr>
          <p:nvPr/>
        </p:nvSpPr>
        <p:spPr bwMode="gray">
          <a:xfrm>
            <a:off x="3322471" y="5576244"/>
            <a:ext cx="715265"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Educational </a:t>
            </a:r>
          </a:p>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Quality</a:t>
            </a:r>
          </a:p>
        </p:txBody>
      </p:sp>
      <p:sp>
        <p:nvSpPr>
          <p:cNvPr id="148" name="TextBox 15"/>
          <p:cNvSpPr txBox="1">
            <a:spLocks noChangeArrowheads="1"/>
          </p:cNvSpPr>
          <p:nvPr/>
        </p:nvSpPr>
        <p:spPr bwMode="gray">
          <a:xfrm>
            <a:off x="5239330" y="5576244"/>
            <a:ext cx="589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Support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Programs</a:t>
            </a:r>
          </a:p>
        </p:txBody>
      </p:sp>
      <p:sp>
        <p:nvSpPr>
          <p:cNvPr id="152" name="TextBox 15"/>
          <p:cNvSpPr txBox="1">
            <a:spLocks noChangeArrowheads="1"/>
          </p:cNvSpPr>
          <p:nvPr/>
        </p:nvSpPr>
        <p:spPr bwMode="gray">
          <a:xfrm>
            <a:off x="2606918" y="4406604"/>
            <a:ext cx="72202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Opportunity</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a:t>
            </a:r>
            <a:r>
              <a:rPr lang="en-US" sz="1200" b="1" dirty="0">
                <a:solidFill>
                  <a:srgbClr val="000000"/>
                </a:solidFill>
                <a:latin typeface="Arial Narrow" pitchFamily="34" charset="0"/>
                <a:ea typeface="ＭＳ Ｐゴシック" pitchFamily="34" charset="-128"/>
                <a:sym typeface="Helvetica" charset="0"/>
              </a:rPr>
              <a:t>to </a:t>
            </a:r>
            <a:r>
              <a:rPr lang="en-US" sz="1200" b="1" dirty="0" smtClean="0">
                <a:solidFill>
                  <a:srgbClr val="000000"/>
                </a:solidFill>
                <a:latin typeface="Arial Narrow" pitchFamily="34" charset="0"/>
                <a:ea typeface="ＭＳ Ｐゴシック" pitchFamily="34" charset="-128"/>
                <a:sym typeface="Helvetica" charset="0"/>
              </a:rPr>
              <a:t>Excel</a:t>
            </a:r>
            <a:endParaRPr lang="en-US" sz="1200" b="1" dirty="0">
              <a:solidFill>
                <a:srgbClr val="000000"/>
              </a:solidFill>
              <a:latin typeface="Arial Narrow" pitchFamily="34" charset="0"/>
              <a:ea typeface="ＭＳ Ｐゴシック" pitchFamily="34" charset="-128"/>
              <a:sym typeface="Helvetica" charset="0"/>
            </a:endParaRPr>
          </a:p>
        </p:txBody>
      </p:sp>
      <p:sp>
        <p:nvSpPr>
          <p:cNvPr id="153" name="TextBox 15"/>
          <p:cNvSpPr txBox="1">
            <a:spLocks noChangeArrowheads="1"/>
          </p:cNvSpPr>
          <p:nvPr/>
        </p:nvSpPr>
        <p:spPr bwMode="gray">
          <a:xfrm>
            <a:off x="1016046" y="4406604"/>
            <a:ext cx="512009"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Involved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156" name="TextBox 15"/>
          <p:cNvSpPr txBox="1">
            <a:spLocks noChangeArrowheads="1"/>
          </p:cNvSpPr>
          <p:nvPr/>
        </p:nvSpPr>
        <p:spPr bwMode="gray">
          <a:xfrm>
            <a:off x="4183392" y="4406604"/>
            <a:ext cx="911608"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Prepared for </a:t>
            </a:r>
          </a:p>
          <a:p>
            <a:pPr algn="ctr" eaLnBrk="1" hangingPunct="1">
              <a:lnSpc>
                <a:spcPts val="1200"/>
              </a:lnSpc>
              <a:spcBef>
                <a:spcPts val="100"/>
              </a:spcBef>
            </a:pPr>
            <a:r>
              <a:rPr lang="en-US" sz="1200" b="1" dirty="0" smtClean="0">
                <a:solidFill>
                  <a:srgbClr val="FFFFFF"/>
                </a:solidFill>
                <a:latin typeface="Arial Narrow" pitchFamily="34" charset="0"/>
                <a:ea typeface="ＭＳ Ｐゴシック" pitchFamily="34" charset="-128"/>
                <a:sym typeface="Helvetica" charset="0"/>
              </a:rPr>
              <a:t>Productive</a:t>
            </a:r>
            <a:r>
              <a:rPr lang="en-US" sz="1200" b="1" dirty="0">
                <a:solidFill>
                  <a:srgbClr val="FFFFFF"/>
                </a:solidFill>
                <a:latin typeface="Arial Narrow" pitchFamily="34" charset="0"/>
                <a:ea typeface="ＭＳ Ｐゴシック" pitchFamily="34" charset="-128"/>
                <a:sym typeface="Helvetica" charset="0"/>
              </a:rPr>
              <a:t> </a:t>
            </a:r>
            <a:r>
              <a:rPr lang="en-US" sz="1200" b="1" dirty="0" smtClean="0">
                <a:solidFill>
                  <a:srgbClr val="FFFFFF"/>
                </a:solidFill>
                <a:latin typeface="Arial Narrow" pitchFamily="34" charset="0"/>
                <a:ea typeface="ＭＳ Ｐゴシック" pitchFamily="34" charset="-128"/>
                <a:sym typeface="Helvetica" charset="0"/>
              </a:rPr>
              <a:t>Life</a:t>
            </a:r>
            <a:endParaRPr lang="en-US" sz="1200" b="1" dirty="0">
              <a:solidFill>
                <a:srgbClr val="FFFFFF"/>
              </a:solidFill>
              <a:latin typeface="Arial Narrow" pitchFamily="34" charset="0"/>
              <a:ea typeface="ＭＳ Ｐゴシック" pitchFamily="34" charset="-128"/>
              <a:sym typeface="Helvetica" charset="0"/>
            </a:endParaRPr>
          </a:p>
        </p:txBody>
      </p:sp>
      <p:sp>
        <p:nvSpPr>
          <p:cNvPr id="157" name="TextBox 15"/>
          <p:cNvSpPr txBox="1">
            <a:spLocks noChangeArrowheads="1"/>
          </p:cNvSpPr>
          <p:nvPr/>
        </p:nvSpPr>
        <p:spPr bwMode="gray">
          <a:xfrm>
            <a:off x="2672980" y="3133532"/>
            <a:ext cx="589905"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Confident</a:t>
            </a:r>
          </a:p>
        </p:txBody>
      </p:sp>
      <p:sp>
        <p:nvSpPr>
          <p:cNvPr id="159" name="TextBox 15"/>
          <p:cNvSpPr txBox="1">
            <a:spLocks noChangeArrowheads="1"/>
          </p:cNvSpPr>
          <p:nvPr/>
        </p:nvSpPr>
        <p:spPr bwMode="gray">
          <a:xfrm>
            <a:off x="914418" y="3056587"/>
            <a:ext cx="715265" cy="312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Empowered </a:t>
            </a:r>
            <a:br>
              <a:rPr lang="en-US" sz="1200" b="1" dirty="0" smtClean="0">
                <a:solidFill>
                  <a:srgbClr val="000000"/>
                </a:solidFill>
                <a:latin typeface="Arial Narrow" pitchFamily="34" charset="0"/>
                <a:ea typeface="ＭＳ Ｐゴシック" pitchFamily="34" charset="-128"/>
                <a:sym typeface="Helvetica" charset="0"/>
              </a:rPr>
            </a:br>
            <a:r>
              <a:rPr lang="en-US" sz="1200" b="1" dirty="0" smtClean="0">
                <a:solidFill>
                  <a:srgbClr val="000000"/>
                </a:solidFill>
                <a:latin typeface="Arial Narrow" pitchFamily="34" charset="0"/>
                <a:ea typeface="ＭＳ Ｐゴシック" pitchFamily="34" charset="-128"/>
                <a:sym typeface="Helvetica" charset="0"/>
              </a:rPr>
              <a:t>&amp;</a:t>
            </a:r>
            <a:r>
              <a:rPr lang="en-US" sz="1200" b="1" dirty="0">
                <a:solidFill>
                  <a:srgbClr val="000000"/>
                </a:solidFill>
                <a:latin typeface="Arial Narrow" pitchFamily="34" charset="0"/>
                <a:ea typeface="ＭＳ Ｐゴシック" pitchFamily="34" charset="-128"/>
                <a:sym typeface="Helvetica" charset="0"/>
              </a:rPr>
              <a:t> </a:t>
            </a:r>
            <a:r>
              <a:rPr lang="en-US" sz="1200" b="1" dirty="0" smtClean="0">
                <a:solidFill>
                  <a:srgbClr val="000000"/>
                </a:solidFill>
                <a:latin typeface="Arial Narrow" pitchFamily="34" charset="0"/>
                <a:ea typeface="ＭＳ Ｐゴシック" pitchFamily="34" charset="-128"/>
                <a:sym typeface="Helvetica" charset="0"/>
              </a:rPr>
              <a:t>Excited</a:t>
            </a:r>
            <a:endParaRPr lang="en-US" sz="1200" b="1" dirty="0">
              <a:solidFill>
                <a:srgbClr val="000000"/>
              </a:solidFill>
              <a:latin typeface="Arial Narrow" pitchFamily="34" charset="0"/>
              <a:ea typeface="ＭＳ Ｐゴシック" pitchFamily="34" charset="-128"/>
              <a:sym typeface="Helvetica" charset="0"/>
            </a:endParaRPr>
          </a:p>
        </p:txBody>
      </p:sp>
      <p:sp>
        <p:nvSpPr>
          <p:cNvPr id="160" name="TextBox 15"/>
          <p:cNvSpPr txBox="1">
            <a:spLocks noChangeArrowheads="1"/>
          </p:cNvSpPr>
          <p:nvPr/>
        </p:nvSpPr>
        <p:spPr bwMode="gray">
          <a:xfrm>
            <a:off x="4330631" y="3050175"/>
            <a:ext cx="61713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Hopeful &amp;</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Optimistic</a:t>
            </a:r>
            <a:endParaRPr lang="en-US" sz="1200" b="1" dirty="0">
              <a:solidFill>
                <a:srgbClr val="000000"/>
              </a:solidFill>
              <a:latin typeface="Arial Narrow" pitchFamily="34" charset="0"/>
              <a:ea typeface="ＭＳ Ｐゴシック" pitchFamily="34" charset="-128"/>
              <a:sym typeface="Helvetica" charset="0"/>
            </a:endParaRPr>
          </a:p>
        </p:txBody>
      </p:sp>
      <p:sp>
        <p:nvSpPr>
          <p:cNvPr id="162" name="TextBox 15"/>
          <p:cNvSpPr txBox="1">
            <a:spLocks noChangeArrowheads="1"/>
          </p:cNvSpPr>
          <p:nvPr/>
        </p:nvSpPr>
        <p:spPr bwMode="gray">
          <a:xfrm>
            <a:off x="4930258" y="1734499"/>
            <a:ext cx="694376"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Successful</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 Individuals</a:t>
            </a:r>
            <a:endParaRPr lang="en-US" sz="1200" b="1" dirty="0">
              <a:solidFill>
                <a:srgbClr val="000000"/>
              </a:solidFill>
              <a:latin typeface="Arial Narrow" pitchFamily="34" charset="0"/>
              <a:ea typeface="ＭＳ Ｐゴシック" pitchFamily="34" charset="-128"/>
              <a:sym typeface="Helvetica" charset="0"/>
            </a:endParaRPr>
          </a:p>
        </p:txBody>
      </p:sp>
      <p:sp>
        <p:nvSpPr>
          <p:cNvPr id="163" name="TextBox 15"/>
          <p:cNvSpPr txBox="1">
            <a:spLocks noChangeArrowheads="1"/>
          </p:cNvSpPr>
          <p:nvPr/>
        </p:nvSpPr>
        <p:spPr bwMode="gray">
          <a:xfrm>
            <a:off x="3257674" y="1839315"/>
            <a:ext cx="848490" cy="159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Better Society</a:t>
            </a:r>
            <a:endParaRPr lang="en-US" sz="1200" b="1" dirty="0">
              <a:solidFill>
                <a:srgbClr val="000000"/>
              </a:solidFill>
              <a:latin typeface="Arial Narrow" pitchFamily="34" charset="0"/>
              <a:ea typeface="ＭＳ Ｐゴシック" pitchFamily="34" charset="-128"/>
              <a:sym typeface="Helvetica" charset="0"/>
            </a:endParaRPr>
          </a:p>
        </p:txBody>
      </p:sp>
      <p:sp>
        <p:nvSpPr>
          <p:cNvPr id="165" name="TextBox 15"/>
          <p:cNvSpPr txBox="1">
            <a:spLocks noChangeArrowheads="1"/>
          </p:cNvSpPr>
          <p:nvPr/>
        </p:nvSpPr>
        <p:spPr bwMode="gray">
          <a:xfrm>
            <a:off x="1567953" y="1734499"/>
            <a:ext cx="862541" cy="325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nchorCtr="0">
            <a:spAutoFit/>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Accomplished </a:t>
            </a:r>
          </a:p>
          <a:p>
            <a:pPr algn="ctr" eaLnBrk="1" hangingPunct="1">
              <a:lnSpc>
                <a:spcPts val="1200"/>
              </a:lnSpc>
              <a:spcBef>
                <a:spcPts val="100"/>
              </a:spcBef>
            </a:pPr>
            <a:r>
              <a:rPr lang="en-US" sz="1200" b="1" dirty="0" smtClean="0">
                <a:solidFill>
                  <a:srgbClr val="000000"/>
                </a:solidFill>
                <a:latin typeface="Arial Narrow" pitchFamily="34" charset="0"/>
                <a:ea typeface="ＭＳ Ｐゴシック" pitchFamily="34" charset="-128"/>
                <a:sym typeface="Helvetica" charset="0"/>
              </a:rPr>
              <a:t>Parents</a:t>
            </a:r>
            <a:endParaRPr lang="en-US" sz="1200" b="1" dirty="0">
              <a:solidFill>
                <a:srgbClr val="000000"/>
              </a:solidFill>
              <a:latin typeface="Arial Narrow" pitchFamily="34" charset="0"/>
              <a:ea typeface="ＭＳ Ｐゴシック" pitchFamily="34" charset="-128"/>
              <a:sym typeface="Helvetica" charset="0"/>
            </a:endParaRPr>
          </a:p>
        </p:txBody>
      </p:sp>
      <p:sp>
        <p:nvSpPr>
          <p:cNvPr id="2" name="Rectangle 1"/>
          <p:cNvSpPr/>
          <p:nvPr/>
        </p:nvSpPr>
        <p:spPr>
          <a:xfrm>
            <a:off x="6709661" y="1103184"/>
            <a:ext cx="2095582" cy="1997279"/>
          </a:xfrm>
          <a:prstGeom prst="rect">
            <a:avLst/>
          </a:prstGeom>
          <a:solidFill>
            <a:srgbClr val="BE5E2C"/>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lIns="91440" tIns="91440" rIns="91440" bIns="91440" rtlCol="0" anchor="ctr" anchorCtr="0"/>
          <a:lstStyle/>
          <a:p>
            <a:pPr algn="ctr" fontAlgn="base" hangingPunct="0">
              <a:lnSpc>
                <a:spcPts val="1500"/>
              </a:lnSpc>
              <a:spcAft>
                <a:spcPct val="0"/>
              </a:spcAft>
            </a:pPr>
            <a:r>
              <a:rPr lang="en-US" sz="1250" b="1" u="sng" dirty="0" smtClean="0">
                <a:solidFill>
                  <a:schemeClr val="bg1"/>
                </a:solidFill>
                <a:latin typeface="Arial"/>
                <a:ea typeface="Helvetica Light"/>
                <a:cs typeface="Arial"/>
                <a:sym typeface="Helvetica" charset="0"/>
              </a:rPr>
              <a:t>Prepared</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Students are prepared for higher education</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Promotes a safe and healthy community</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Schools adapt to the community’s needs</a:t>
            </a:r>
          </a:p>
        </p:txBody>
      </p:sp>
      <p:sp>
        <p:nvSpPr>
          <p:cNvPr id="61" name="Rectangle 60"/>
          <p:cNvSpPr/>
          <p:nvPr/>
        </p:nvSpPr>
        <p:spPr>
          <a:xfrm>
            <a:off x="6709661" y="3216939"/>
            <a:ext cx="2095582" cy="2417759"/>
          </a:xfrm>
          <a:prstGeom prst="rect">
            <a:avLst/>
          </a:prstGeom>
          <a:solidFill>
            <a:srgbClr val="BE5E2C"/>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lIns="91440" tIns="91440" rIns="91440" bIns="91440" rtlCol="0" anchor="ctr" anchorCtr="0"/>
          <a:lstStyle/>
          <a:p>
            <a:pPr algn="ctr" fontAlgn="base" hangingPunct="0">
              <a:lnSpc>
                <a:spcPts val="1500"/>
              </a:lnSpc>
              <a:spcAft>
                <a:spcPct val="0"/>
              </a:spcAft>
            </a:pPr>
            <a:r>
              <a:rPr lang="en-US" sz="1250" b="1" u="sng" dirty="0" smtClean="0">
                <a:solidFill>
                  <a:schemeClr val="bg1"/>
                </a:solidFill>
                <a:latin typeface="Arial"/>
                <a:ea typeface="Helvetica Light"/>
                <a:cs typeface="Arial"/>
                <a:sym typeface="Helvetica" charset="0"/>
              </a:rPr>
              <a:t>Quality</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Provide a complete education to students</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Teaches children core academic skills like reading, writing and arithmetic</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Every child is challenged to learn and progress to the next</a:t>
            </a:r>
            <a:r>
              <a:rPr lang="en-US" sz="1250" dirty="0">
                <a:solidFill>
                  <a:schemeClr val="bg1"/>
                </a:solidFill>
                <a:latin typeface="Arial"/>
                <a:ea typeface="Helvetica Light"/>
                <a:cs typeface="Arial"/>
                <a:sym typeface="Helvetica" charset="0"/>
              </a:rPr>
              <a:t> </a:t>
            </a:r>
            <a:r>
              <a:rPr lang="en-US" sz="1250" dirty="0" smtClean="0">
                <a:solidFill>
                  <a:schemeClr val="bg1"/>
                </a:solidFill>
                <a:latin typeface="Arial"/>
                <a:ea typeface="Helvetica Light"/>
                <a:cs typeface="Arial"/>
                <a:sym typeface="Helvetica" charset="0"/>
              </a:rPr>
              <a:t>level</a:t>
            </a:r>
          </a:p>
        </p:txBody>
      </p:sp>
      <p:sp>
        <p:nvSpPr>
          <p:cNvPr id="62" name="Rectangle 61"/>
          <p:cNvSpPr/>
          <p:nvPr/>
        </p:nvSpPr>
        <p:spPr>
          <a:xfrm>
            <a:off x="6709661" y="5759630"/>
            <a:ext cx="2095582" cy="777197"/>
          </a:xfrm>
          <a:prstGeom prst="rect">
            <a:avLst/>
          </a:prstGeom>
          <a:solidFill>
            <a:srgbClr val="BE5E2C"/>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wrap="none" lIns="91440" tIns="91440" rIns="91440" bIns="91440" rtlCol="0" anchor="ctr" anchorCtr="0"/>
          <a:lstStyle/>
          <a:p>
            <a:pPr algn="ctr" fontAlgn="base" hangingPunct="0">
              <a:lnSpc>
                <a:spcPts val="1500"/>
              </a:lnSpc>
              <a:spcAft>
                <a:spcPct val="0"/>
              </a:spcAft>
            </a:pPr>
            <a:r>
              <a:rPr lang="en-US" sz="1250" b="1" u="sng" dirty="0" smtClean="0">
                <a:solidFill>
                  <a:schemeClr val="bg1"/>
                </a:solidFill>
                <a:latin typeface="Arial"/>
                <a:ea typeface="Helvetica Light"/>
                <a:cs typeface="Arial"/>
                <a:sym typeface="Helvetica" charset="0"/>
              </a:rPr>
              <a:t>Excellence</a:t>
            </a:r>
          </a:p>
          <a:p>
            <a:pPr marL="91440" indent="-91440" algn="ctr" fontAlgn="base" hangingPunct="0">
              <a:lnSpc>
                <a:spcPts val="1500"/>
              </a:lnSpc>
              <a:spcAft>
                <a:spcPct val="0"/>
              </a:spcAft>
              <a:buFont typeface="Arial"/>
              <a:buChar char="•"/>
            </a:pPr>
            <a:r>
              <a:rPr lang="en-US" sz="1250" dirty="0" smtClean="0">
                <a:solidFill>
                  <a:schemeClr val="bg1"/>
                </a:solidFill>
                <a:latin typeface="Arial"/>
                <a:ea typeface="Helvetica Light"/>
                <a:cs typeface="Arial"/>
                <a:sym typeface="Helvetica" charset="0"/>
              </a:rPr>
              <a:t>Excellent teachers</a:t>
            </a:r>
          </a:p>
        </p:txBody>
      </p:sp>
      <p:sp>
        <p:nvSpPr>
          <p:cNvPr id="38" name="TextBox 37"/>
          <p:cNvSpPr txBox="1"/>
          <p:nvPr/>
        </p:nvSpPr>
        <p:spPr>
          <a:xfrm>
            <a:off x="462768" y="0"/>
            <a:ext cx="5694192" cy="1276350"/>
          </a:xfrm>
          <a:prstGeom prst="rect">
            <a:avLst/>
          </a:prstGeom>
          <a:noFill/>
        </p:spPr>
        <p:txBody>
          <a:bodyPr wrap="square" lIns="0" tIns="0" rIns="0" bIns="0" rtlCol="0" anchor="ctr" anchorCtr="0">
            <a:noAutofit/>
          </a:bodyPr>
          <a:lstStyle/>
          <a:p>
            <a:pPr>
              <a:lnSpc>
                <a:spcPts val="2500"/>
              </a:lnSpc>
            </a:pPr>
            <a:r>
              <a:rPr lang="en-US" sz="2800" b="1" dirty="0">
                <a:solidFill>
                  <a:srgbClr val="56768F"/>
                </a:solidFill>
                <a:latin typeface="Arial"/>
                <a:ea typeface="Helvetica Light"/>
                <a:cs typeface="Arial"/>
                <a:sym typeface="Helvetica" charset="0"/>
              </a:rPr>
              <a:t>Primary drivers of parent ratings</a:t>
            </a:r>
            <a:endParaRPr lang="en-US" sz="2800" dirty="0">
              <a:solidFill>
                <a:srgbClr val="56768F"/>
              </a:solidFill>
              <a:latin typeface="Arial"/>
              <a:ea typeface="Helvetica Light"/>
              <a:cs typeface="Arial"/>
              <a:sym typeface="Helvetica" charset="0"/>
            </a:endParaRPr>
          </a:p>
        </p:txBody>
      </p:sp>
      <p:sp>
        <p:nvSpPr>
          <p:cNvPr id="39" name="TextBox 38"/>
          <p:cNvSpPr txBox="1"/>
          <p:nvPr/>
        </p:nvSpPr>
        <p:spPr>
          <a:xfrm>
            <a:off x="240343" y="6553628"/>
            <a:ext cx="1600200" cy="123111"/>
          </a:xfrm>
          <a:prstGeom prst="rect">
            <a:avLst/>
          </a:prstGeom>
          <a:noFill/>
        </p:spPr>
        <p:txBody>
          <a:bodyPr wrap="square" lIns="0" tIns="0" rIns="0" bIns="0" rtlCol="0">
            <a:spAutoFit/>
          </a:bodyPr>
          <a:lstStyle/>
          <a:p>
            <a:fld id="{C2FF2AFB-3C31-B049-9852-FC04B6B1FCB8}" type="slidenum">
              <a:rPr lang="en-US" sz="800" smtClean="0">
                <a:latin typeface="Arial"/>
                <a:cs typeface="Arial"/>
              </a:rPr>
              <a:pPr/>
              <a:t>26</a:t>
            </a:fld>
            <a:endParaRPr lang="en-US" sz="800" dirty="0">
              <a:latin typeface="Arial"/>
              <a:cs typeface="Arial"/>
            </a:endParaRPr>
          </a:p>
        </p:txBody>
      </p:sp>
    </p:spTree>
    <p:extLst>
      <p:ext uri="{BB962C8B-B14F-4D97-AF65-F5344CB8AC3E}">
        <p14:creationId xmlns:p14="http://schemas.microsoft.com/office/powerpoint/2010/main" val="172388493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pPr>
            <a:r>
              <a:rPr lang="en-US" sz="5500" b="1" dirty="0" smtClean="0">
                <a:solidFill>
                  <a:prstClr val="white"/>
                </a:solidFill>
                <a:latin typeface="Arial"/>
              </a:rPr>
              <a:t>Strategic analysis</a:t>
            </a:r>
            <a:endParaRPr lang="en-US" sz="5500" dirty="0" smtClean="0">
              <a:solidFill>
                <a:prstClr val="white"/>
              </a:solidFill>
              <a:latin typeface="Arial"/>
              <a:sym typeface="Helvetica Light" charset="0"/>
            </a:endParaRPr>
          </a:p>
        </p:txBody>
      </p:sp>
    </p:spTree>
    <p:extLst>
      <p:ext uri="{BB962C8B-B14F-4D97-AF65-F5344CB8AC3E}">
        <p14:creationId xmlns:p14="http://schemas.microsoft.com/office/powerpoint/2010/main" val="369612308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7204147" cy="3416320"/>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Voters highly value public education and are extremely concerned that it is on the wrong </a:t>
            </a:r>
            <a:r>
              <a:rPr lang="en-US" sz="3700" b="1" dirty="0">
                <a:solidFill>
                  <a:srgbClr val="FFFFFF"/>
                </a:solidFill>
                <a:latin typeface="Arial"/>
                <a:ea typeface="Arial"/>
                <a:cs typeface="Arial"/>
                <a:sym typeface="Helvetica Neue" pitchFamily="-109" charset="0"/>
              </a:rPr>
              <a:t>track due to the lack of state support </a:t>
            </a:r>
            <a:r>
              <a:rPr lang="en-US" sz="3700" b="1" dirty="0" smtClean="0">
                <a:solidFill>
                  <a:srgbClr val="FFFFFF"/>
                </a:solidFill>
                <a:latin typeface="Arial"/>
                <a:ea typeface="Arial"/>
                <a:cs typeface="Arial"/>
                <a:sym typeface="Helvetica Neue" pitchFamily="-109" charset="0"/>
              </a:rPr>
              <a:t>for </a:t>
            </a:r>
            <a:r>
              <a:rPr lang="en-US" sz="3700" b="1" dirty="0">
                <a:solidFill>
                  <a:srgbClr val="FFFFFF"/>
                </a:solidFill>
                <a:latin typeface="Arial"/>
                <a:ea typeface="Arial"/>
                <a:cs typeface="Arial"/>
                <a:sym typeface="Helvetica Neue" pitchFamily="-109" charset="0"/>
              </a:rPr>
              <a:t>local public schools.</a:t>
            </a:r>
          </a:p>
        </p:txBody>
      </p:sp>
    </p:spTree>
    <p:extLst>
      <p:ext uri="{BB962C8B-B14F-4D97-AF65-F5344CB8AC3E}">
        <p14:creationId xmlns:p14="http://schemas.microsoft.com/office/powerpoint/2010/main" val="160006414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153400" cy="2277547"/>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There is less concern about poor performing schools or teachers</a:t>
            </a:r>
            <a:endParaRPr lang="en-US" sz="3700" b="1" dirty="0">
              <a:solidFill>
                <a:srgbClr val="FFFFFF"/>
              </a:solidFill>
              <a:latin typeface="Arial"/>
              <a:ea typeface="Arial"/>
              <a:cs typeface="Arial"/>
              <a:sym typeface="Helvetica Neue" pitchFamily="-109" charset="0"/>
            </a:endParaRPr>
          </a:p>
          <a:p>
            <a:r>
              <a:rPr lang="en-US" sz="3700" b="1" dirty="0" smtClean="0">
                <a:solidFill>
                  <a:srgbClr val="FFFFFF"/>
                </a:solidFill>
                <a:latin typeface="Arial"/>
                <a:ea typeface="Arial"/>
                <a:cs typeface="Arial"/>
                <a:sym typeface="Helvetica Neue" pitchFamily="-109" charset="0"/>
              </a:rPr>
              <a:t>and more concern about a lack of support for teachers and schools.</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2094282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Demographics</a:t>
            </a:r>
            <a:endParaRPr lang="en-US" dirty="0"/>
          </a:p>
        </p:txBody>
      </p:sp>
      <p:sp>
        <p:nvSpPr>
          <p:cNvPr id="4" name="Slide Number Placeholder 3"/>
          <p:cNvSpPr>
            <a:spLocks noGrp="1"/>
          </p:cNvSpPr>
          <p:nvPr>
            <p:ph type="sldNum" sz="quarter" idx="4294967295"/>
          </p:nvPr>
        </p:nvSpPr>
        <p:spPr>
          <a:xfrm>
            <a:off x="8789894" y="6569075"/>
            <a:ext cx="457200" cy="365125"/>
          </a:xfrm>
          <a:prstGeom prst="rect">
            <a:avLst/>
          </a:prstGeom>
        </p:spPr>
        <p:txBody>
          <a:bodyPr/>
          <a:lstStyle/>
          <a:p>
            <a:fld id="{121271BA-3BBC-5A45-98C6-2CD0E4F594F1}" type="slidenum">
              <a:rPr lang="en-US" smtClean="0">
                <a:solidFill>
                  <a:prstClr val="black">
                    <a:lumMod val="65000"/>
                    <a:lumOff val="35000"/>
                  </a:prstClr>
                </a:solidFill>
              </a:rPr>
              <a:pPr/>
              <a:t>3</a:t>
            </a:fld>
            <a:endParaRPr lang="en-US" dirty="0">
              <a:solidFill>
                <a:prstClr val="black">
                  <a:lumMod val="65000"/>
                  <a:lumOff val="35000"/>
                </a:prstClr>
              </a:solidFill>
            </a:endParaRPr>
          </a:p>
        </p:txBody>
      </p:sp>
      <p:graphicFrame>
        <p:nvGraphicFramePr>
          <p:cNvPr id="5" name="Table 4"/>
          <p:cNvGraphicFramePr>
            <a:graphicFrameLocks noGrp="1"/>
          </p:cNvGraphicFramePr>
          <p:nvPr>
            <p:extLst/>
          </p:nvPr>
        </p:nvGraphicFramePr>
        <p:xfrm>
          <a:off x="387700" y="2216989"/>
          <a:ext cx="2560320" cy="3202686"/>
        </p:xfrm>
        <a:graphic>
          <a:graphicData uri="http://schemas.openxmlformats.org/drawingml/2006/table">
            <a:tbl>
              <a:tblPr/>
              <a:tblGrid>
                <a:gridCol w="1981307"/>
                <a:gridCol w="579013"/>
              </a:tblGrid>
              <a:tr h="86243">
                <a:tc>
                  <a:txBody>
                    <a:bodyPr/>
                    <a:lstStyle/>
                    <a:p>
                      <a:pPr algn="l" fontAlgn="b">
                        <a:lnSpc>
                          <a:spcPct val="85000"/>
                        </a:lnSpc>
                      </a:pPr>
                      <a:r>
                        <a:rPr lang="en-US" sz="900" b="1" i="0" u="none" strike="noStrike" dirty="0" smtClean="0">
                          <a:solidFill>
                            <a:schemeClr val="accent2"/>
                          </a:solidFill>
                          <a:latin typeface="+mn-lt"/>
                        </a:rPr>
                        <a:t>Gender</a:t>
                      </a:r>
                      <a:endParaRPr lang="en-US" sz="900" b="1" i="0" u="none" strike="noStrike" dirty="0">
                        <a:solidFill>
                          <a:schemeClr val="accent2"/>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r>
              <a:tr h="86243">
                <a:tc>
                  <a:txBody>
                    <a:bodyPr/>
                    <a:lstStyle/>
                    <a:p>
                      <a:pPr algn="l" fontAlgn="b">
                        <a:lnSpc>
                          <a:spcPct val="85000"/>
                        </a:lnSpc>
                      </a:pPr>
                      <a:r>
                        <a:rPr lang="en-US" sz="900" b="0" i="0" u="none" strike="noStrike" dirty="0" smtClean="0">
                          <a:solidFill>
                            <a:srgbClr val="000000"/>
                          </a:solidFill>
                          <a:latin typeface="+mn-lt"/>
                          <a:cs typeface="Arial"/>
                        </a:rPr>
                        <a:t>Female</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50%</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b">
                        <a:lnSpc>
                          <a:spcPct val="85000"/>
                        </a:lnSpc>
                      </a:pPr>
                      <a:r>
                        <a:rPr lang="en-US" sz="900" b="0" i="0" u="none" strike="noStrike" dirty="0" smtClean="0">
                          <a:solidFill>
                            <a:srgbClr val="000000"/>
                          </a:solidFill>
                          <a:latin typeface="+mn-lt"/>
                          <a:cs typeface="Arial"/>
                        </a:rPr>
                        <a:t>Male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50%</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b">
                        <a:lnSpc>
                          <a:spcPct val="85000"/>
                        </a:lnSpc>
                      </a:pPr>
                      <a:r>
                        <a:rPr lang="en-US" sz="900" b="1" i="0" u="none" strike="noStrike" dirty="0" smtClean="0">
                          <a:solidFill>
                            <a:schemeClr val="accent2"/>
                          </a:solidFill>
                          <a:latin typeface="+mn-lt"/>
                        </a:rPr>
                        <a:t>Age</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cs typeface="Arial"/>
                        </a:rPr>
                        <a:t>18-34</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21%</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cs typeface="Arial"/>
                        </a:rPr>
                        <a:t>35-54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46%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cs typeface="Arial"/>
                        </a:rPr>
                        <a:t>55+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33%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b">
                        <a:lnSpc>
                          <a:spcPct val="85000"/>
                        </a:lnSpc>
                      </a:pPr>
                      <a:r>
                        <a:rPr lang="en-US" sz="900" b="1" i="0" u="none" strike="noStrike" dirty="0" smtClean="0">
                          <a:solidFill>
                            <a:schemeClr val="accent2"/>
                          </a:solidFill>
                          <a:latin typeface="+mn-lt"/>
                        </a:rPr>
                        <a:t>Current Employment Status</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Employed full-time </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52%</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Self-employed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Employed part-time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Student</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Full-time homemaker</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51178">
                <a:tc>
                  <a:txBody>
                    <a:bodyPr/>
                    <a:lstStyle/>
                    <a:p>
                      <a:pPr algn="l" fontAlgn="t">
                        <a:lnSpc>
                          <a:spcPct val="85000"/>
                        </a:lnSpc>
                      </a:pPr>
                      <a:r>
                        <a:rPr lang="en-US" sz="900" b="0" i="0" u="none" strike="noStrike" dirty="0" smtClean="0">
                          <a:solidFill>
                            <a:srgbClr val="000000"/>
                          </a:solidFill>
                          <a:latin typeface="+mn-lt"/>
                        </a:rPr>
                        <a:t>Not employed but looking for work</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51178">
                <a:tc>
                  <a:txBody>
                    <a:bodyPr/>
                    <a:lstStyle/>
                    <a:p>
                      <a:pPr algn="l" fontAlgn="t">
                        <a:lnSpc>
                          <a:spcPct val="85000"/>
                        </a:lnSpc>
                      </a:pPr>
                      <a:r>
                        <a:rPr lang="en-US" sz="900" b="0" i="0" u="none" strike="noStrike" dirty="0" smtClean="0">
                          <a:solidFill>
                            <a:srgbClr val="000000"/>
                          </a:solidFill>
                          <a:latin typeface="+mn-lt"/>
                        </a:rPr>
                        <a:t>Not employed and not looking for work</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86243">
                <a:tc>
                  <a:txBody>
                    <a:bodyPr/>
                    <a:lstStyle/>
                    <a:p>
                      <a:pPr algn="l" fontAlgn="t">
                        <a:lnSpc>
                          <a:spcPct val="85000"/>
                        </a:lnSpc>
                      </a:pPr>
                      <a:r>
                        <a:rPr lang="en-US" sz="900" b="0" i="0" u="none" strike="noStrike" dirty="0" smtClean="0">
                          <a:solidFill>
                            <a:srgbClr val="000000"/>
                          </a:solidFill>
                          <a:latin typeface="+mn-lt"/>
                        </a:rPr>
                        <a:t>Retired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21%</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3363770" y="2216989"/>
          <a:ext cx="2468880" cy="4191101"/>
        </p:xfrm>
        <a:graphic>
          <a:graphicData uri="http://schemas.openxmlformats.org/drawingml/2006/table">
            <a:tbl>
              <a:tblPr/>
              <a:tblGrid>
                <a:gridCol w="2063489"/>
                <a:gridCol w="405391"/>
              </a:tblGrid>
              <a:tr h="139033">
                <a:tc>
                  <a:txBody>
                    <a:bodyPr/>
                    <a:lstStyle/>
                    <a:p>
                      <a:pPr algn="l" fontAlgn="b">
                        <a:lnSpc>
                          <a:spcPct val="85000"/>
                        </a:lnSpc>
                      </a:pPr>
                      <a:r>
                        <a:rPr lang="en-US" sz="900" b="1" i="0" u="none" strike="noStrike" dirty="0" smtClean="0">
                          <a:solidFill>
                            <a:schemeClr val="accent2"/>
                          </a:solidFill>
                          <a:latin typeface="+mn-lt"/>
                        </a:rPr>
                        <a:t>Marital Status</a:t>
                      </a:r>
                      <a:endParaRPr lang="en-US" sz="900" b="1" i="0" u="none" strike="noStrike" dirty="0">
                        <a:solidFill>
                          <a:schemeClr val="accent2"/>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Married</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66%</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Living with partner</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Single, never married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Divorced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10%</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Separated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Widowed</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Prefer not to answer</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3903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39033">
                <a:tc>
                  <a:txBody>
                    <a:bodyPr/>
                    <a:lstStyle/>
                    <a:p>
                      <a:pPr algn="l" fontAlgn="b">
                        <a:lnSpc>
                          <a:spcPct val="85000"/>
                        </a:lnSpc>
                      </a:pPr>
                      <a:r>
                        <a:rPr lang="en-US" sz="900" b="1" i="0" u="none" strike="noStrike" dirty="0" smtClean="0">
                          <a:solidFill>
                            <a:schemeClr val="accent2"/>
                          </a:solidFill>
                          <a:latin typeface="+mn-lt"/>
                        </a:rPr>
                        <a:t>Highest Level of Educ.</a:t>
                      </a:r>
                      <a:r>
                        <a:rPr lang="en-US" sz="900" b="1" i="0" u="none" strike="noStrike" baseline="0" dirty="0" smtClean="0">
                          <a:solidFill>
                            <a:schemeClr val="accent2"/>
                          </a:solidFill>
                          <a:latin typeface="+mn-lt"/>
                        </a:rPr>
                        <a:t> </a:t>
                      </a:r>
                      <a:r>
                        <a:rPr lang="en-US" sz="900" b="1" i="0" u="none" strike="noStrike" dirty="0" smtClean="0">
                          <a:solidFill>
                            <a:schemeClr val="accent2"/>
                          </a:solidFill>
                          <a:latin typeface="+mn-lt"/>
                        </a:rPr>
                        <a:t>Completed</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Less than high school</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&lt;1%</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High school graduate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Some college or trade school</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College graduate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45%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rPr>
                        <a:t>Post graduate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39033">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1" i="0" u="none" strike="noStrike" dirty="0" smtClean="0">
                          <a:solidFill>
                            <a:schemeClr val="accent2"/>
                          </a:solidFill>
                          <a:latin typeface="+mn-lt"/>
                        </a:rPr>
                        <a:t>Race</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Asian/Asian-American</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3%</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Black/African-American</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22%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White/Caucasian</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74%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Some other race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b">
                        <a:lnSpc>
                          <a:spcPct val="85000"/>
                        </a:lnSpc>
                      </a:pPr>
                      <a:r>
                        <a:rPr lang="en-US" sz="900" b="0" i="0" u="none" strike="noStrike" dirty="0" smtClean="0">
                          <a:solidFill>
                            <a:srgbClr val="000000"/>
                          </a:solidFill>
                          <a:latin typeface="+mn-lt"/>
                          <a:cs typeface="Arial"/>
                        </a:rPr>
                        <a:t>1%</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76301">
                <a:tc>
                  <a:txBody>
                    <a:bodyPr/>
                    <a:lstStyle/>
                    <a:p>
                      <a:pPr algn="l" fontAlgn="b">
                        <a:lnSpc>
                          <a:spcPct val="85000"/>
                        </a:lnSpc>
                      </a:pPr>
                      <a:endParaRPr lang="en-US" sz="500" b="0" i="0" u="none" strike="noStrike" dirty="0">
                        <a:solidFill>
                          <a:srgbClr val="000000"/>
                        </a:solidFill>
                        <a:latin typeface="+mn-lt"/>
                      </a:endParaRPr>
                    </a:p>
                  </a:txBody>
                  <a:tcPr marL="9144" marR="9144" marT="0" marB="0"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l" fontAlgn="b">
                        <a:lnSpc>
                          <a:spcPct val="85000"/>
                        </a:lnSpc>
                      </a:pPr>
                      <a:endParaRPr lang="en-US" sz="500" b="0" i="0" u="none" strike="noStrike" dirty="0">
                        <a:solidFill>
                          <a:srgbClr val="000000"/>
                        </a:solidFill>
                        <a:latin typeface="+mn-lt"/>
                      </a:endParaRPr>
                    </a:p>
                  </a:txBody>
                  <a:tcPr marL="9144" marR="9144" marT="0" marB="0"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39033">
                <a:tc>
                  <a:txBody>
                    <a:bodyPr/>
                    <a:lstStyle/>
                    <a:p>
                      <a:pPr algn="l" fontAlgn="b">
                        <a:lnSpc>
                          <a:spcPct val="85000"/>
                        </a:lnSpc>
                      </a:pPr>
                      <a:r>
                        <a:rPr lang="en-US" sz="900" b="0" i="0" u="none" strike="noStrike" dirty="0" smtClean="0">
                          <a:solidFill>
                            <a:srgbClr val="000000"/>
                          </a:solidFill>
                          <a:latin typeface="+mn-lt"/>
                        </a:rPr>
                        <a:t>Hispanic or Latino</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Yes</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3730">
                <a:tc>
                  <a:txBody>
                    <a:bodyPr/>
                    <a:lstStyle/>
                    <a:p>
                      <a:pPr algn="l" fontAlgn="t">
                        <a:lnSpc>
                          <a:spcPct val="85000"/>
                        </a:lnSpc>
                      </a:pPr>
                      <a:r>
                        <a:rPr lang="en-US" sz="900" b="0" i="0" u="none" strike="noStrike" dirty="0" smtClean="0">
                          <a:solidFill>
                            <a:srgbClr val="000000"/>
                          </a:solidFill>
                          <a:latin typeface="+mn-lt"/>
                          <a:cs typeface="Arial"/>
                        </a:rPr>
                        <a:t>No</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96%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graphicFrame>
        <p:nvGraphicFramePr>
          <p:cNvPr id="8" name="Table 7"/>
          <p:cNvGraphicFramePr>
            <a:graphicFrameLocks noGrp="1"/>
          </p:cNvGraphicFramePr>
          <p:nvPr>
            <p:extLst/>
          </p:nvPr>
        </p:nvGraphicFramePr>
        <p:xfrm>
          <a:off x="6248400" y="2216989"/>
          <a:ext cx="2560320" cy="4131393"/>
        </p:xfrm>
        <a:graphic>
          <a:graphicData uri="http://schemas.openxmlformats.org/drawingml/2006/table">
            <a:tbl>
              <a:tblPr/>
              <a:tblGrid>
                <a:gridCol w="2139271"/>
                <a:gridCol w="421049"/>
              </a:tblGrid>
              <a:tr h="188043">
                <a:tc>
                  <a:txBody>
                    <a:bodyPr/>
                    <a:lstStyle/>
                    <a:p>
                      <a:pPr algn="l" fontAlgn="b">
                        <a:lnSpc>
                          <a:spcPct val="85000"/>
                        </a:lnSpc>
                      </a:pPr>
                      <a:r>
                        <a:rPr lang="en-US" sz="900" b="1" i="0" u="none" strike="noStrike" dirty="0" smtClean="0">
                          <a:solidFill>
                            <a:schemeClr val="accent2"/>
                          </a:solidFill>
                          <a:latin typeface="+mn-lt"/>
                        </a:rPr>
                        <a:t>Total Annual HH Income</a:t>
                      </a:r>
                      <a:r>
                        <a:rPr lang="en-US" sz="900" b="0" i="0" u="none" strike="noStrike" dirty="0" smtClean="0">
                          <a:solidFill>
                            <a:schemeClr val="accent2"/>
                          </a:solidFill>
                          <a:latin typeface="+mn-lt"/>
                        </a:rPr>
                        <a:t> Before Taxes</a:t>
                      </a:r>
                      <a:endParaRPr lang="en-US" sz="900" b="0" i="0" u="none" strike="noStrike" dirty="0">
                        <a:solidFill>
                          <a:schemeClr val="accent2"/>
                        </a:solidFill>
                        <a:latin typeface="+mn-lt"/>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r" fontAlgn="b">
                        <a:lnSpc>
                          <a:spcPct val="85000"/>
                        </a:lnSpc>
                      </a:pPr>
                      <a:r>
                        <a:rPr lang="en-US" sz="900" b="0" i="0" u="none" strike="noStrike" dirty="0">
                          <a:solidFill>
                            <a:srgbClr val="000000"/>
                          </a:solidFill>
                          <a:latin typeface="+mn-lt"/>
                        </a:rPr>
                        <a:t> </a:t>
                      </a:r>
                    </a:p>
                  </a:txBody>
                  <a:tcPr marL="9144" marR="9144" marT="27432" marB="27432" anchor="ctr">
                    <a:lnL>
                      <a:noFill/>
                    </a:lnL>
                    <a:lnR>
                      <a:noFill/>
                    </a:lnR>
                    <a:lnT>
                      <a:noFill/>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Less than or equal to $50K</a:t>
                      </a: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25%</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$50K but less than $75K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$75K but less than $100K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18%</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$100K but less than $150K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rPr>
                        <a:t>20%</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At least $150K but less than $200K</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rPr>
                        <a:t>6%</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$200K or more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rPr>
                        <a:t>5</a:t>
                      </a:r>
                      <a:r>
                        <a:rPr lang="en-US" sz="900" b="0" i="0" u="none" strike="noStrike" dirty="0" smtClean="0">
                          <a:solidFill>
                            <a:srgbClr val="000000"/>
                          </a:solidFill>
                          <a:latin typeface="+mn-lt"/>
                        </a:rPr>
                        <a:t>%</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rPr>
                        <a:t>Don’t know / Prefer not to say</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rPr>
                        <a:t>9%</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b">
                        <a:lnSpc>
                          <a:spcPct val="85000"/>
                        </a:lnSpc>
                      </a:pPr>
                      <a:r>
                        <a:rPr lang="en-US" sz="900" b="1" i="0" u="none" strike="noStrike" dirty="0">
                          <a:solidFill>
                            <a:schemeClr val="accent2"/>
                          </a:solidFill>
                          <a:latin typeface="+mn-lt"/>
                        </a:rPr>
                        <a:t>Length NC Resident</a:t>
                      </a: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Less than 1 year</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2%</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1 to 5 years</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14%</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6 to 10 years</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15%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11 years or more </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42%</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All of my life</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28%</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b">
                        <a:lnSpc>
                          <a:spcPct val="85000"/>
                        </a:lnSpc>
                      </a:pPr>
                      <a:r>
                        <a:rPr lang="en-US" sz="900" b="1" i="0" u="none" strike="noStrike" dirty="0" smtClean="0">
                          <a:solidFill>
                            <a:schemeClr val="accent2"/>
                          </a:solidFill>
                          <a:latin typeface="+mn-lt"/>
                        </a:rPr>
                        <a:t>Type of Area Live In</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Urban</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18%</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Suburban</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55%</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Rural</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mn-lt"/>
                          <a:cs typeface="Arial"/>
                        </a:rPr>
                        <a:t>27%</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1" i="0" u="none" strike="noStrike" dirty="0" smtClean="0">
                          <a:solidFill>
                            <a:schemeClr val="accent2"/>
                          </a:solidFill>
                          <a:latin typeface="+mn-lt"/>
                        </a:rPr>
                        <a:t>Children</a:t>
                      </a:r>
                      <a:endParaRPr lang="en-US" sz="900" b="1" i="0" u="none" strike="noStrike" dirty="0">
                        <a:solidFill>
                          <a:schemeClr val="accent2"/>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Yes</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74%</a:t>
                      </a:r>
                      <a:endParaRPr lang="en-US" sz="900" b="0" i="0" u="none" strike="noStrike" dirty="0">
                        <a:solidFill>
                          <a:srgbClr val="000000"/>
                        </a:solidFill>
                        <a:latin typeface="+mn-lt"/>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2219">
                <a:tc>
                  <a:txBody>
                    <a:bodyPr/>
                    <a:lstStyle/>
                    <a:p>
                      <a:pPr algn="l" fontAlgn="t">
                        <a:lnSpc>
                          <a:spcPct val="85000"/>
                        </a:lnSpc>
                      </a:pPr>
                      <a:r>
                        <a:rPr lang="en-US" sz="900" b="0" i="0" u="none" strike="noStrike" dirty="0">
                          <a:solidFill>
                            <a:srgbClr val="000000"/>
                          </a:solidFill>
                          <a:latin typeface="+mn-lt"/>
                          <a:cs typeface="Arial"/>
                        </a:rPr>
                        <a:t>No</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mn-lt"/>
                          <a:cs typeface="Arial"/>
                        </a:rPr>
                        <a:t>26%</a:t>
                      </a:r>
                      <a:endParaRPr lang="en-US" sz="900" b="0" i="0" u="none" strike="noStrike" dirty="0">
                        <a:solidFill>
                          <a:srgbClr val="000000"/>
                        </a:solidFill>
                        <a:latin typeface="+mn-lt"/>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cxnSp>
        <p:nvCxnSpPr>
          <p:cNvPr id="9" name="Straight Connector 8"/>
          <p:cNvCxnSpPr/>
          <p:nvPr/>
        </p:nvCxnSpPr>
        <p:spPr>
          <a:xfrm>
            <a:off x="3155895" y="2225615"/>
            <a:ext cx="0" cy="4297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40525" y="2225615"/>
            <a:ext cx="0" cy="4297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63763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346688" cy="284693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Top four concerns are all largely </a:t>
            </a:r>
          </a:p>
          <a:p>
            <a:r>
              <a:rPr lang="en-US" sz="3700" b="1" dirty="0" smtClean="0">
                <a:solidFill>
                  <a:srgbClr val="FFFFFF"/>
                </a:solidFill>
                <a:latin typeface="Arial"/>
                <a:ea typeface="Arial"/>
                <a:cs typeface="Arial"/>
                <a:sym typeface="Helvetica Neue" pitchFamily="-109" charset="0"/>
              </a:rPr>
              <a:t>out of the control of local schools: underpaid teachers, inadequate funding, large class sizes and curriculum quality (over-testing).</a:t>
            </a:r>
            <a:endParaRPr lang="en-US" sz="3700" b="1"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305993181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77240"/>
            <a:ext cx="8346688" cy="4293483"/>
          </a:xfrm>
          <a:prstGeom prst="rect">
            <a:avLst/>
          </a:prstGeom>
          <a:noFill/>
        </p:spPr>
        <p:txBody>
          <a:bodyPr wrap="square" lIns="0" tIns="0" bIns="0" rtlCol="0">
            <a:spAutoFit/>
          </a:bodyPr>
          <a:lstStyle/>
          <a:p>
            <a:r>
              <a:rPr lang="en-US" sz="3700" b="1" dirty="0" smtClean="0">
                <a:solidFill>
                  <a:srgbClr val="FFFFFF"/>
                </a:solidFill>
                <a:latin typeface="Arial"/>
                <a:ea typeface="Arial"/>
                <a:cs typeface="Arial"/>
                <a:sym typeface="Helvetica Neue" pitchFamily="-109" charset="0"/>
              </a:rPr>
              <a:t>Lack of funding is a top concern</a:t>
            </a:r>
            <a:br>
              <a:rPr lang="en-US" sz="3700" b="1" dirty="0" smtClean="0">
                <a:solidFill>
                  <a:srgbClr val="FFFFFF"/>
                </a:solidFill>
                <a:latin typeface="Arial"/>
                <a:ea typeface="Arial"/>
                <a:cs typeface="Arial"/>
                <a:sym typeface="Helvetica Neue" pitchFamily="-109" charset="0"/>
              </a:rPr>
            </a:br>
            <a:r>
              <a:rPr lang="en-US" sz="3700" b="1" dirty="0" smtClean="0">
                <a:solidFill>
                  <a:srgbClr val="FFFFFF"/>
                </a:solidFill>
                <a:latin typeface="Arial"/>
                <a:ea typeface="Arial"/>
                <a:cs typeface="Arial"/>
                <a:sym typeface="Helvetica Neue" pitchFamily="-109" charset="0"/>
              </a:rPr>
              <a:t>across groups:</a:t>
            </a:r>
          </a:p>
          <a:p>
            <a:endParaRPr lang="en-US" sz="3700" dirty="0">
              <a:solidFill>
                <a:srgbClr val="FFFFFF"/>
              </a:solidFill>
              <a:latin typeface="Arial"/>
              <a:ea typeface="Arial"/>
              <a:cs typeface="Arial"/>
              <a:sym typeface="Helvetica Neue" pitchFamily="-109" charset="0"/>
            </a:endParaRPr>
          </a:p>
          <a:p>
            <a:r>
              <a:rPr lang="en-US" sz="2400" i="1" dirty="0" smtClean="0">
                <a:solidFill>
                  <a:srgbClr val="FFFFFF"/>
                </a:solidFill>
                <a:latin typeface="Arial"/>
                <a:ea typeface="Arial"/>
                <a:cs typeface="Arial"/>
                <a:sym typeface="Helvetica Neue" pitchFamily="-109" charset="0"/>
              </a:rPr>
              <a:t>“State policies and funding are putting greater burdens</a:t>
            </a:r>
            <a:br>
              <a:rPr lang="en-US" sz="2400" i="1" dirty="0" smtClean="0">
                <a:solidFill>
                  <a:srgbClr val="FFFFFF"/>
                </a:solidFill>
                <a:latin typeface="Arial"/>
                <a:ea typeface="Arial"/>
                <a:cs typeface="Arial"/>
                <a:sym typeface="Helvetica Neue" pitchFamily="-109" charset="0"/>
              </a:rPr>
            </a:br>
            <a:r>
              <a:rPr lang="en-US" sz="2400" i="1" dirty="0" smtClean="0">
                <a:solidFill>
                  <a:srgbClr val="FFFFFF"/>
                </a:solidFill>
                <a:latin typeface="Arial"/>
                <a:ea typeface="Arial"/>
                <a:cs typeface="Arial"/>
                <a:sym typeface="Helvetica Neue" pitchFamily="-109" charset="0"/>
              </a:rPr>
              <a:t>on our local schools and giving them fewer resources</a:t>
            </a:r>
            <a:br>
              <a:rPr lang="en-US" sz="2400" i="1" dirty="0" smtClean="0">
                <a:solidFill>
                  <a:srgbClr val="FFFFFF"/>
                </a:solidFill>
                <a:latin typeface="Arial"/>
                <a:ea typeface="Arial"/>
                <a:cs typeface="Arial"/>
                <a:sym typeface="Helvetica Neue" pitchFamily="-109" charset="0"/>
              </a:rPr>
            </a:br>
            <a:r>
              <a:rPr lang="en-US" sz="2400" i="1" dirty="0" smtClean="0">
                <a:solidFill>
                  <a:srgbClr val="FFFFFF"/>
                </a:solidFill>
                <a:latin typeface="Arial"/>
                <a:ea typeface="Arial"/>
                <a:cs typeface="Arial"/>
                <a:sym typeface="Helvetica Neue" pitchFamily="-109" charset="0"/>
              </a:rPr>
              <a:t>to educate our students”</a:t>
            </a:r>
          </a:p>
          <a:p>
            <a:endParaRPr lang="en-US" sz="2400" dirty="0">
              <a:solidFill>
                <a:srgbClr val="FFFFFF"/>
              </a:solidFill>
              <a:latin typeface="Arial"/>
              <a:ea typeface="Arial"/>
              <a:cs typeface="Arial"/>
              <a:sym typeface="Helvetica Neue" pitchFamily="-109" charset="0"/>
            </a:endParaRPr>
          </a:p>
          <a:p>
            <a:r>
              <a:rPr lang="en-US" sz="2400" dirty="0" smtClean="0">
                <a:solidFill>
                  <a:srgbClr val="FFFFFF"/>
                </a:solidFill>
                <a:latin typeface="Arial"/>
                <a:ea typeface="Arial"/>
                <a:cs typeface="Arial"/>
                <a:sym typeface="Helvetica Neue" pitchFamily="-109" charset="0"/>
              </a:rPr>
              <a:t>80% of total voters agree with this statement; 	</a:t>
            </a:r>
          </a:p>
          <a:p>
            <a:endParaRPr lang="en-US" sz="2400" dirty="0">
              <a:solidFill>
                <a:srgbClr val="FFFFFF"/>
              </a:solidFill>
              <a:latin typeface="Arial"/>
              <a:ea typeface="Arial"/>
              <a:cs typeface="Arial"/>
              <a:sym typeface="Helvetica Neue" pitchFamily="-109" charset="0"/>
            </a:endParaRPr>
          </a:p>
          <a:p>
            <a:r>
              <a:rPr lang="en-US" sz="2400" dirty="0" smtClean="0">
                <a:solidFill>
                  <a:srgbClr val="FFFFFF"/>
                </a:solidFill>
                <a:latin typeface="Arial"/>
                <a:ea typeface="Arial"/>
                <a:cs typeface="Arial"/>
                <a:sym typeface="Helvetica Neue" pitchFamily="-109" charset="0"/>
              </a:rPr>
              <a:t>74%C		80%M		87%L</a:t>
            </a:r>
            <a:endParaRPr lang="en-US" sz="2400" dirty="0">
              <a:solidFill>
                <a:srgbClr val="FFFFFF"/>
              </a:solidFill>
              <a:latin typeface="Arial"/>
              <a:ea typeface="Arial"/>
              <a:cs typeface="Arial"/>
              <a:sym typeface="Helvetica Neue" pitchFamily="-109" charset="0"/>
            </a:endParaRPr>
          </a:p>
        </p:txBody>
      </p:sp>
    </p:spTree>
    <p:extLst>
      <p:ext uri="{BB962C8B-B14F-4D97-AF65-F5344CB8AC3E}">
        <p14:creationId xmlns:p14="http://schemas.microsoft.com/office/powerpoint/2010/main" val="22989838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0" tIns="0" rIns="0" bIns="0" anchor="ctr"/>
          <a:lstStyle/>
          <a:p>
            <a:pPr defTabSz="914400" hangingPunct="1">
              <a:lnSpc>
                <a:spcPts val="5500"/>
              </a:lnSpc>
            </a:pPr>
            <a:r>
              <a:rPr lang="en-US" sz="5500" b="1" dirty="0" smtClean="0">
                <a:solidFill>
                  <a:prstClr val="white"/>
                </a:solidFill>
                <a:latin typeface="Arial" charset="0"/>
                <a:ea typeface="ヒラギノ角ゴ ProN W3" charset="0"/>
                <a:cs typeface="Gill Sans bold" charset="0"/>
                <a:sym typeface="Gill Sans Light" charset="0"/>
              </a:rPr>
              <a:t>Communicating </a:t>
            </a:r>
            <a:r>
              <a:rPr lang="en-US" sz="5500" b="1" smtClean="0">
                <a:solidFill>
                  <a:prstClr val="white"/>
                </a:solidFill>
                <a:latin typeface="Arial" charset="0"/>
                <a:ea typeface="ヒラギノ角ゴ ProN W3" charset="0"/>
                <a:cs typeface="Gill Sans bold" charset="0"/>
                <a:sym typeface="Gill Sans Light" charset="0"/>
              </a:rPr>
              <a:t>as leaders</a:t>
            </a:r>
            <a:endParaRPr lang="en-US" sz="5500" b="1" dirty="0" smtClean="0">
              <a:solidFill>
                <a:prstClr val="white"/>
              </a:solidFill>
              <a:latin typeface="Arial" charset="0"/>
              <a:ea typeface="ヒラギノ角ゴ ProN W3" charset="0"/>
              <a:cs typeface="Gill Sans bold" charset="0"/>
              <a:sym typeface="Gill Sans Light" charset="0"/>
            </a:endParaRPr>
          </a:p>
        </p:txBody>
      </p:sp>
    </p:spTree>
    <p:extLst>
      <p:ext uri="{BB962C8B-B14F-4D97-AF65-F5344CB8AC3E}">
        <p14:creationId xmlns:p14="http://schemas.microsoft.com/office/powerpoint/2010/main" val="207585248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50900" y="795338"/>
            <a:ext cx="7412038"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prstTxWarp prst="textNoShape">
              <a:avLst/>
            </a:prstTxWarp>
          </a:bodyPr>
          <a:lstStyle/>
          <a:p>
            <a:pPr defTabSz="914400"/>
            <a:r>
              <a:rPr lang="en-US" sz="4500" dirty="0">
                <a:solidFill>
                  <a:srgbClr val="FFFFFF"/>
                </a:solidFill>
                <a:latin typeface="Arial"/>
                <a:ea typeface="Arial"/>
                <a:cs typeface="Arial"/>
                <a:sym typeface="Helvetica Neue" charset="0"/>
              </a:rPr>
              <a:t/>
            </a:r>
            <a:br>
              <a:rPr lang="en-US" sz="4500" dirty="0">
                <a:solidFill>
                  <a:srgbClr val="FFFFFF"/>
                </a:solidFill>
                <a:latin typeface="Arial"/>
                <a:ea typeface="Arial"/>
                <a:cs typeface="Arial"/>
                <a:sym typeface="Helvetica Neue" charset="0"/>
              </a:rPr>
            </a:br>
            <a:endParaRPr lang="en-US" dirty="0">
              <a:solidFill>
                <a:prstClr val="black"/>
              </a:solidFill>
              <a:latin typeface="Arial"/>
            </a:endParaRPr>
          </a:p>
        </p:txBody>
      </p:sp>
      <p:sp>
        <p:nvSpPr>
          <p:cNvPr id="7" name="TextBox 6"/>
          <p:cNvSpPr txBox="1"/>
          <p:nvPr/>
        </p:nvSpPr>
        <p:spPr>
          <a:xfrm>
            <a:off x="685800" y="777240"/>
            <a:ext cx="8153400" cy="2277547"/>
          </a:xfrm>
          <a:prstGeom prst="rect">
            <a:avLst/>
          </a:prstGeom>
          <a:noFill/>
        </p:spPr>
        <p:txBody>
          <a:bodyPr wrap="square" lIns="0" tIns="0" rIns="0" bIns="0" rtlCol="0">
            <a:spAutoFit/>
          </a:bodyPr>
          <a:lstStyle/>
          <a:p>
            <a:pPr defTabSz="914400"/>
            <a:r>
              <a:rPr lang="en-US" sz="3700" b="1" dirty="0">
                <a:solidFill>
                  <a:srgbClr val="FFFFFF"/>
                </a:solidFill>
                <a:latin typeface="Arial" charset="0"/>
                <a:cs typeface="Gill Sans bold" charset="0"/>
                <a:sym typeface="Gill Sans Light" charset="0"/>
              </a:rPr>
              <a:t>First and foremost, </a:t>
            </a:r>
            <a:r>
              <a:rPr lang="en-US" sz="3700" b="1" dirty="0" smtClean="0">
                <a:solidFill>
                  <a:srgbClr val="FFFFFF"/>
                </a:solidFill>
                <a:latin typeface="Arial" charset="0"/>
                <a:cs typeface="Gill Sans bold" charset="0"/>
                <a:sym typeface="Gill Sans Light" charset="0"/>
              </a:rPr>
              <a:t>build parent and voter confidence </a:t>
            </a:r>
            <a:r>
              <a:rPr lang="en-US" sz="3700" b="1" dirty="0">
                <a:solidFill>
                  <a:srgbClr val="FFFFFF"/>
                </a:solidFill>
                <a:latin typeface="Arial" charset="0"/>
                <a:cs typeface="Gill Sans bold" charset="0"/>
                <a:sym typeface="Gill Sans Light" charset="0"/>
              </a:rPr>
              <a:t>by delivering emotional </a:t>
            </a:r>
            <a:r>
              <a:rPr lang="en-US" sz="3700" b="1" dirty="0" smtClean="0">
                <a:solidFill>
                  <a:srgbClr val="FFFFFF"/>
                </a:solidFill>
                <a:latin typeface="Arial" charset="0"/>
                <a:cs typeface="Gill Sans bold" charset="0"/>
                <a:sym typeface="Gill Sans Light" charset="0"/>
              </a:rPr>
              <a:t>outcomes with </a:t>
            </a:r>
            <a:r>
              <a:rPr lang="en-US" sz="3700" b="1" dirty="0">
                <a:solidFill>
                  <a:srgbClr val="FFFFFF"/>
                </a:solidFill>
                <a:latin typeface="Arial" charset="0"/>
                <a:cs typeface="Gill Sans bold" charset="0"/>
                <a:sym typeface="Gill Sans Light" charset="0"/>
              </a:rPr>
              <a:t>education outcomes.</a:t>
            </a:r>
          </a:p>
        </p:txBody>
      </p:sp>
    </p:spTree>
    <p:extLst>
      <p:ext uri="{BB962C8B-B14F-4D97-AF65-F5344CB8AC3E}">
        <p14:creationId xmlns:p14="http://schemas.microsoft.com/office/powerpoint/2010/main" val="318981593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Box 6"/>
          <p:cNvSpPr txBox="1">
            <a:spLocks noChangeArrowheads="1"/>
          </p:cNvSpPr>
          <p:nvPr/>
        </p:nvSpPr>
        <p:spPr bwMode="auto">
          <a:xfrm>
            <a:off x="685800" y="777875"/>
            <a:ext cx="7604760" cy="2277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Aspirations matter more than institutions—start with how each child will learn and grow, not with what the system will or won’t do.</a:t>
            </a:r>
          </a:p>
        </p:txBody>
      </p:sp>
    </p:spTree>
    <p:extLst>
      <p:ext uri="{BB962C8B-B14F-4D97-AF65-F5344CB8AC3E}">
        <p14:creationId xmlns:p14="http://schemas.microsoft.com/office/powerpoint/2010/main" val="422812529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4781" y="139412"/>
            <a:ext cx="8924544" cy="6583680"/>
          </a:xfrm>
          <a:prstGeom prst="rect">
            <a:avLst/>
          </a:prstGeom>
          <a:solidFill>
            <a:srgbClr val="547690"/>
          </a:solidFill>
          <a:ln w="25400" cap="flat" cmpd="sng" algn="ctr">
            <a:noFill/>
            <a:prstDash val="solid"/>
            <a:round/>
            <a:headEnd type="none" w="med" len="med"/>
            <a:tailEnd type="none" w="med" len="med"/>
          </a:ln>
          <a:effectLst/>
        </p:spPr>
        <p:txBody>
          <a:bodyPr lIns="64291" tIns="32146" rIns="64291" bIns="32146"/>
          <a:lstStyle/>
          <a:p>
            <a:pPr defTabSz="642915">
              <a:defRPr/>
            </a:pPr>
            <a:endParaRPr lang="en-US" b="1" dirty="0">
              <a:solidFill>
                <a:srgbClr val="E07602"/>
              </a:solidFill>
              <a:latin typeface="Arial"/>
              <a:ea typeface="ヒラギノ明朝 ProN W3" pitchFamily="-108" charset="-128"/>
              <a:cs typeface="Arial"/>
              <a:sym typeface="Chalkboard" pitchFamily="-108" charset="0"/>
            </a:endParaRPr>
          </a:p>
        </p:txBody>
      </p:sp>
      <p:pic>
        <p:nvPicPr>
          <p:cNvPr id="7" name="Picture 6"/>
          <p:cNvPicPr>
            <a:picLocks noChangeAspect="1"/>
          </p:cNvPicPr>
          <p:nvPr/>
        </p:nvPicPr>
        <p:blipFill>
          <a:blip r:embed="rId2"/>
          <a:stretch>
            <a:fillRect/>
          </a:stretch>
        </p:blipFill>
        <p:spPr>
          <a:xfrm>
            <a:off x="7915605" y="5674250"/>
            <a:ext cx="1203645" cy="1183750"/>
          </a:xfrm>
          <a:prstGeom prst="rect">
            <a:avLst/>
          </a:prstGeom>
        </p:spPr>
      </p:pic>
      <p:sp>
        <p:nvSpPr>
          <p:cNvPr id="8" name="TextBox 7"/>
          <p:cNvSpPr txBox="1"/>
          <p:nvPr/>
        </p:nvSpPr>
        <p:spPr>
          <a:xfrm>
            <a:off x="401216" y="6316552"/>
            <a:ext cx="1600200" cy="230832"/>
          </a:xfrm>
          <a:prstGeom prst="rect">
            <a:avLst/>
          </a:prstGeom>
          <a:noFill/>
        </p:spPr>
        <p:txBody>
          <a:bodyPr wrap="square" rtlCol="0">
            <a:spAutoFit/>
          </a:bodyPr>
          <a:lstStyle/>
          <a:p>
            <a:fld id="{C2FF2AFB-3C31-B049-9852-FC04B6B1FCB8}" type="slidenum">
              <a:rPr lang="en-US" sz="900" smtClean="0">
                <a:solidFill>
                  <a:prstClr val="white"/>
                </a:solidFill>
                <a:latin typeface="Arial"/>
                <a:cs typeface="Arial"/>
              </a:rPr>
              <a:pPr/>
              <a:t>35</a:t>
            </a:fld>
            <a:endParaRPr lang="en-US" sz="900" dirty="0">
              <a:solidFill>
                <a:prstClr val="white"/>
              </a:solidFill>
              <a:latin typeface="Arial"/>
              <a:cs typeface="Arial"/>
            </a:endParaRPr>
          </a:p>
        </p:txBody>
      </p:sp>
      <p:sp>
        <p:nvSpPr>
          <p:cNvPr id="93187" name="TextBox 6"/>
          <p:cNvSpPr txBox="1">
            <a:spLocks noChangeArrowheads="1"/>
          </p:cNvSpPr>
          <p:nvPr/>
        </p:nvSpPr>
        <p:spPr bwMode="auto">
          <a:xfrm>
            <a:off x="685800" y="1143000"/>
            <a:ext cx="8153400" cy="170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bIns="0">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defTabSz="914400" eaLnBrk="1" hangingPunct="1"/>
            <a:r>
              <a:rPr lang="en-US" sz="3700" b="1" dirty="0" smtClean="0">
                <a:solidFill>
                  <a:srgbClr val="FFFFFF"/>
                </a:solidFill>
                <a:latin typeface="Arial" charset="0"/>
                <a:cs typeface="Gill Sans bold" charset="0"/>
                <a:sym typeface="Gill Sans Light" charset="0"/>
              </a:rPr>
              <a:t>Help others see how different members of your community all contribute to </a:t>
            </a:r>
            <a:r>
              <a:rPr lang="en-US" sz="3700" b="1" smtClean="0">
                <a:solidFill>
                  <a:srgbClr val="FFFFFF"/>
                </a:solidFill>
                <a:latin typeface="Arial" charset="0"/>
                <a:cs typeface="Gill Sans bold" charset="0"/>
                <a:sym typeface="Gill Sans Light" charset="0"/>
              </a:rPr>
              <a:t>children’s success.</a:t>
            </a:r>
            <a:endParaRPr lang="en-US" sz="3700" b="1" dirty="0" smtClean="0">
              <a:solidFill>
                <a:srgbClr val="FFFFFF"/>
              </a:solidFill>
              <a:latin typeface="Arial" charset="0"/>
              <a:cs typeface="Gill Sans bold" charset="0"/>
              <a:sym typeface="Gill Sans Light" charset="0"/>
            </a:endParaRPr>
          </a:p>
        </p:txBody>
      </p:sp>
    </p:spTree>
    <p:extLst>
      <p:ext uri="{BB962C8B-B14F-4D97-AF65-F5344CB8AC3E}">
        <p14:creationId xmlns:p14="http://schemas.microsoft.com/office/powerpoint/2010/main" val="122056667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0" tIns="0" rIns="0" bIns="0" anchor="ctr"/>
          <a:lstStyle/>
          <a:p>
            <a:pPr defTabSz="914400" hangingPunct="1">
              <a:lnSpc>
                <a:spcPts val="5500"/>
              </a:lnSpc>
            </a:pPr>
            <a:r>
              <a:rPr lang="en-US" sz="5500" b="1" dirty="0" smtClean="0">
                <a:solidFill>
                  <a:prstClr val="white"/>
                </a:solidFill>
                <a:latin typeface="Arial" charset="0"/>
                <a:ea typeface="ヒラギノ角ゴ ProN W3" charset="0"/>
                <a:cs typeface="Gill Sans bold" charset="0"/>
                <a:sym typeface="Gill Sans Light" charset="0"/>
              </a:rPr>
              <a:t>Thank you</a:t>
            </a:r>
          </a:p>
        </p:txBody>
      </p:sp>
    </p:spTree>
    <p:extLst>
      <p:ext uri="{BB962C8B-B14F-4D97-AF65-F5344CB8AC3E}">
        <p14:creationId xmlns:p14="http://schemas.microsoft.com/office/powerpoint/2010/main" val="13799803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79558846"/>
              </p:ext>
            </p:extLst>
          </p:nvPr>
        </p:nvGraphicFramePr>
        <p:xfrm>
          <a:off x="296171" y="1921390"/>
          <a:ext cx="4129179" cy="1853184"/>
        </p:xfrm>
        <a:graphic>
          <a:graphicData uri="http://schemas.openxmlformats.org/drawingml/2006/table">
            <a:tbl>
              <a:tblPr/>
              <a:tblGrid>
                <a:gridCol w="496159"/>
                <a:gridCol w="726604"/>
                <a:gridCol w="726604"/>
                <a:gridCol w="726604"/>
                <a:gridCol w="726604"/>
                <a:gridCol w="726604"/>
              </a:tblGrid>
              <a:tr h="107263">
                <a:tc gridSpan="6">
                  <a:txBody>
                    <a:bodyPr/>
                    <a:lstStyle/>
                    <a:p>
                      <a:pPr algn="l" fontAlgn="t"/>
                      <a:r>
                        <a:rPr lang="en-US" sz="900" b="1" i="0" u="none" strike="noStrike" dirty="0">
                          <a:solidFill>
                            <a:srgbClr val="BE5E2C"/>
                          </a:solidFill>
                          <a:latin typeface="Arial"/>
                          <a:cs typeface="Arial"/>
                        </a:rPr>
                        <a:t>Number of Children by Age</a:t>
                      </a:r>
                    </a:p>
                  </a:txBody>
                  <a:tcPr marL="9144" marR="9144" marT="27432" marB="0" anchor="ctr">
                    <a:lnL>
                      <a:noFill/>
                    </a:lnL>
                    <a:lnR>
                      <a:noFill/>
                    </a:lnR>
                    <a:lnT>
                      <a:noFill/>
                    </a:lnT>
                    <a:lnB w="6350" cap="flat" cmpd="sng" algn="ctr">
                      <a:noFill/>
                      <a:prstDash val="sysDot"/>
                      <a:round/>
                      <a:headEnd type="none" w="med" len="med"/>
                      <a:tailEnd type="none" w="med" len="med"/>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99317">
                <a:tc gridSpan="6">
                  <a:txBody>
                    <a:bodyPr/>
                    <a:lstStyle/>
                    <a:p>
                      <a:pPr algn="l" fontAlgn="b"/>
                      <a:r>
                        <a:rPr lang="en-US" sz="700" b="0" i="1" u="none" strike="noStrike" dirty="0" smtClean="0">
                          <a:solidFill>
                            <a:srgbClr val="000000"/>
                          </a:solidFill>
                          <a:latin typeface="Arial"/>
                          <a:cs typeface="Arial"/>
                        </a:rPr>
                        <a:t>Base: Have </a:t>
                      </a:r>
                      <a:r>
                        <a:rPr lang="en-US" sz="700" b="0" i="1" u="none" strike="noStrike" dirty="0">
                          <a:solidFill>
                            <a:srgbClr val="000000"/>
                          </a:solidFill>
                          <a:latin typeface="Arial"/>
                          <a:cs typeface="Arial"/>
                        </a:rPr>
                        <a:t>children, </a:t>
                      </a:r>
                      <a:r>
                        <a:rPr lang="en-US" sz="700" b="0" i="1" u="none" strike="noStrike" dirty="0" smtClean="0">
                          <a:solidFill>
                            <a:srgbClr val="000000"/>
                          </a:solidFill>
                          <a:latin typeface="Arial"/>
                          <a:cs typeface="Arial"/>
                        </a:rPr>
                        <a:t>n=916</a:t>
                      </a:r>
                      <a:endParaRPr lang="en-US" sz="700" b="0" i="1" u="none" strike="noStrike" dirty="0">
                        <a:solidFill>
                          <a:srgbClr val="000000"/>
                        </a:solidFill>
                        <a:latin typeface="Arial"/>
                        <a:cs typeface="Arial"/>
                      </a:endParaRPr>
                    </a:p>
                  </a:txBody>
                  <a:tcPr marL="9144" marR="9144" marT="0" anchor="ctr">
                    <a:lnL>
                      <a:noFill/>
                    </a:lnL>
                    <a:lnR>
                      <a:noFill/>
                    </a:lnR>
                    <a:lnT w="6350" cap="flat" cmpd="sng" algn="ctr">
                      <a:noFill/>
                      <a:prstDash val="sysDot"/>
                      <a:round/>
                      <a:headEnd type="none" w="med" len="med"/>
                      <a:tailEnd type="none" w="med" len="med"/>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c hMerge="1">
                  <a:txBody>
                    <a:bodyPr/>
                    <a:lstStyle/>
                    <a:p>
                      <a:pPr algn="l"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125140">
                <a:tc>
                  <a:txBody>
                    <a:bodyPr/>
                    <a:lstStyle/>
                    <a:p>
                      <a:pPr algn="l" fontAlgn="b"/>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Under </a:t>
                      </a:r>
                      <a:r>
                        <a:rPr lang="en-US" sz="900" b="0" i="0" u="none" strike="noStrike" dirty="0" smtClean="0">
                          <a:solidFill>
                            <a:srgbClr val="000000"/>
                          </a:solidFill>
                          <a:latin typeface="Arial"/>
                          <a:cs typeface="Arial"/>
                        </a:rPr>
                        <a:t>5</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5 to </a:t>
                      </a:r>
                      <a:r>
                        <a:rPr lang="en-US" sz="900" b="0" i="0" u="none" strike="noStrike" dirty="0" smtClean="0">
                          <a:solidFill>
                            <a:srgbClr val="000000"/>
                          </a:solidFill>
                          <a:latin typeface="Arial"/>
                          <a:cs typeface="Arial"/>
                        </a:rPr>
                        <a:t>12</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13 to </a:t>
                      </a:r>
                      <a:r>
                        <a:rPr lang="en-US" sz="900" b="0" i="0" u="none" strike="noStrike" dirty="0" smtClean="0">
                          <a:solidFill>
                            <a:srgbClr val="000000"/>
                          </a:solidFill>
                          <a:latin typeface="Arial"/>
                          <a:cs typeface="Arial"/>
                        </a:rPr>
                        <a:t>18</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19 to </a:t>
                      </a:r>
                      <a:r>
                        <a:rPr lang="en-US" sz="900" b="0" i="0" u="none" strike="noStrike" dirty="0" smtClean="0">
                          <a:solidFill>
                            <a:srgbClr val="000000"/>
                          </a:solidFill>
                          <a:latin typeface="Arial"/>
                          <a:cs typeface="Arial"/>
                        </a:rPr>
                        <a:t>25</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c>
                  <a:txBody>
                    <a:bodyPr/>
                    <a:lstStyle/>
                    <a:p>
                      <a:pPr algn="r" fontAlgn="b"/>
                      <a:r>
                        <a:rPr lang="en-US" sz="900" b="0" i="0" u="none" strike="noStrike" dirty="0">
                          <a:solidFill>
                            <a:srgbClr val="000000"/>
                          </a:solidFill>
                          <a:latin typeface="Arial"/>
                          <a:cs typeface="Arial"/>
                        </a:rPr>
                        <a:t>26 or </a:t>
                      </a:r>
                      <a:r>
                        <a:rPr lang="en-US" sz="900" b="0" i="0" u="none" strike="noStrike" dirty="0" smtClean="0">
                          <a:solidFill>
                            <a:srgbClr val="000000"/>
                          </a:solidFill>
                          <a:latin typeface="Arial"/>
                          <a:cs typeface="Arial"/>
                        </a:rPr>
                        <a:t>older</a:t>
                      </a:r>
                      <a:endParaRPr lang="en-US" sz="900" b="0" i="0" u="none" strike="noStrike" dirty="0">
                        <a:solidFill>
                          <a:srgbClr val="000000"/>
                        </a:solidFill>
                        <a:latin typeface="Arial"/>
                        <a:cs typeface="Arial"/>
                      </a:endParaRPr>
                    </a:p>
                  </a:txBody>
                  <a:tcPr marL="9144" marR="9144" marT="27432" marB="27432" anchor="ctr">
                    <a:lnL>
                      <a:noFill/>
                    </a:lnL>
                    <a:lnR>
                      <a:noFill/>
                    </a:lnR>
                    <a:lnT>
                      <a:noFill/>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None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83%</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75%</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76%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76%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56%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14%</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15%</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18%</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17%</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14%</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2</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3%</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9%</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6</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6</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19%</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3</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6</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4</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&lt;1%</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&lt;1%</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Arial"/>
                          <a:cs typeface="Arial"/>
                        </a:rPr>
                        <a:t>&lt;1%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3</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5</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&lt;1%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25140">
                <a:tc>
                  <a:txBody>
                    <a:bodyPr/>
                    <a:lstStyle/>
                    <a:p>
                      <a:pPr algn="l" fontAlgn="t"/>
                      <a:r>
                        <a:rPr lang="en-US" sz="900" b="0" i="0" u="none" strike="noStrike" dirty="0">
                          <a:solidFill>
                            <a:srgbClr val="000000"/>
                          </a:solidFill>
                          <a:latin typeface="Arial"/>
                          <a:cs typeface="Arial"/>
                        </a:rPr>
                        <a:t>6+</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&lt;1%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c>
                  <a:txBody>
                    <a:bodyPr/>
                    <a:lstStyle/>
                    <a:p>
                      <a:pPr algn="r" fontAlgn="t"/>
                      <a:r>
                        <a:rPr lang="en-US" sz="900" b="0" i="0" u="none" strike="noStrike" dirty="0">
                          <a:solidFill>
                            <a:srgbClr val="000000"/>
                          </a:solidFill>
                          <a:latin typeface="Arial"/>
                          <a:cs typeface="Arial"/>
                        </a:rPr>
                        <a:t>1%</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a:noFill/>
                    </a:lnB>
                  </a:tcPr>
                </a:tc>
              </a:tr>
            </a:tbl>
          </a:graphicData>
        </a:graphic>
      </p:graphicFrame>
      <p:graphicFrame>
        <p:nvGraphicFramePr>
          <p:cNvPr id="11" name="Chart 10"/>
          <p:cNvGraphicFramePr/>
          <p:nvPr>
            <p:extLst>
              <p:ext uri="{D42A27DB-BD31-4B8C-83A1-F6EECF244321}">
                <p14:modId xmlns:p14="http://schemas.microsoft.com/office/powerpoint/2010/main" val="1940505796"/>
              </p:ext>
            </p:extLst>
          </p:nvPr>
        </p:nvGraphicFramePr>
        <p:xfrm>
          <a:off x="0" y="4302287"/>
          <a:ext cx="2078966" cy="1759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469723556"/>
              </p:ext>
            </p:extLst>
          </p:nvPr>
        </p:nvGraphicFramePr>
        <p:xfrm>
          <a:off x="1688219" y="4302287"/>
          <a:ext cx="2078966" cy="17597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2022877336"/>
              </p:ext>
            </p:extLst>
          </p:nvPr>
        </p:nvGraphicFramePr>
        <p:xfrm>
          <a:off x="3437618" y="4302287"/>
          <a:ext cx="2078966" cy="17597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extLst>
              <p:ext uri="{D42A27DB-BD31-4B8C-83A1-F6EECF244321}">
                <p14:modId xmlns:p14="http://schemas.microsoft.com/office/powerpoint/2010/main" val="13755195"/>
              </p:ext>
            </p:extLst>
          </p:nvPr>
        </p:nvGraphicFramePr>
        <p:xfrm>
          <a:off x="5246937" y="4302287"/>
          <a:ext cx="2078966" cy="17597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62330021"/>
              </p:ext>
            </p:extLst>
          </p:nvPr>
        </p:nvGraphicFramePr>
        <p:xfrm>
          <a:off x="7035854" y="4302287"/>
          <a:ext cx="2078966" cy="1759789"/>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2136475" y="4062829"/>
            <a:ext cx="2582174" cy="230832"/>
          </a:xfrm>
          <a:prstGeom prst="rect">
            <a:avLst/>
          </a:prstGeom>
          <a:noFill/>
        </p:spPr>
        <p:txBody>
          <a:bodyPr wrap="square" lIns="0" rIns="0" rtlCol="0">
            <a:spAutoFit/>
          </a:bodyPr>
          <a:lstStyle/>
          <a:p>
            <a:pPr fontAlgn="b"/>
            <a:r>
              <a:rPr lang="en-US" sz="900" b="1" dirty="0" smtClean="0">
                <a:solidFill>
                  <a:srgbClr val="BE5E2C"/>
                </a:solidFill>
                <a:latin typeface="Arial"/>
                <a:cs typeface="Arial"/>
              </a:rPr>
              <a:t>Types of Schools Children Have Ever Attended</a:t>
            </a:r>
          </a:p>
        </p:txBody>
      </p:sp>
      <p:sp>
        <p:nvSpPr>
          <p:cNvPr id="18" name="Rectangle 17"/>
          <p:cNvSpPr/>
          <p:nvPr/>
        </p:nvSpPr>
        <p:spPr>
          <a:xfrm>
            <a:off x="296171" y="5858295"/>
            <a:ext cx="1470088"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under 19, n=448</a:t>
            </a:r>
            <a:endParaRPr lang="en-US" sz="600" i="1" dirty="0">
              <a:solidFill>
                <a:srgbClr val="000000"/>
              </a:solidFill>
              <a:latin typeface="Arial"/>
              <a:cs typeface="Arial"/>
            </a:endParaRPr>
          </a:p>
        </p:txBody>
      </p:sp>
      <p:sp>
        <p:nvSpPr>
          <p:cNvPr id="19" name="Rectangle 18"/>
          <p:cNvSpPr/>
          <p:nvPr/>
        </p:nvSpPr>
        <p:spPr>
          <a:xfrm>
            <a:off x="662331" y="4912956"/>
            <a:ext cx="795534" cy="442429"/>
          </a:xfrm>
          <a:prstGeom prst="rect">
            <a:avLst/>
          </a:prstGeom>
        </p:spPr>
        <p:txBody>
          <a:bodyPr wrap="square" anchor="ctr">
            <a:spAutoFit/>
          </a:bodyPr>
          <a:lstStyle/>
          <a:p>
            <a:pPr algn="ctr">
              <a:lnSpc>
                <a:spcPts val="900"/>
              </a:lnSpc>
            </a:pPr>
            <a:r>
              <a:rPr lang="en-US" sz="800" b="1" dirty="0" smtClean="0">
                <a:solidFill>
                  <a:srgbClr val="56768F"/>
                </a:solidFill>
                <a:latin typeface="Arial"/>
              </a:rPr>
              <a:t>NC </a:t>
            </a:r>
          </a:p>
          <a:p>
            <a:pPr algn="ctr">
              <a:lnSpc>
                <a:spcPts val="900"/>
              </a:lnSpc>
            </a:pPr>
            <a:r>
              <a:rPr lang="en-US" sz="800" b="1" dirty="0" smtClean="0">
                <a:solidFill>
                  <a:srgbClr val="56768F"/>
                </a:solidFill>
                <a:latin typeface="Arial"/>
              </a:rPr>
              <a:t>Public Schools</a:t>
            </a:r>
            <a:endParaRPr lang="en-US" sz="800" b="1" dirty="0">
              <a:solidFill>
                <a:srgbClr val="56768F"/>
              </a:solidFill>
              <a:latin typeface="Arial"/>
            </a:endParaRPr>
          </a:p>
        </p:txBody>
      </p:sp>
      <p:sp>
        <p:nvSpPr>
          <p:cNvPr id="20" name="Rectangle 19"/>
          <p:cNvSpPr/>
          <p:nvPr/>
        </p:nvSpPr>
        <p:spPr>
          <a:xfrm>
            <a:off x="4101721"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Private</a:t>
            </a:r>
          </a:p>
          <a:p>
            <a:pPr algn="ctr">
              <a:lnSpc>
                <a:spcPts val="900"/>
              </a:lnSpc>
            </a:pPr>
            <a:r>
              <a:rPr lang="en-US" sz="800" b="1" dirty="0" smtClean="0">
                <a:solidFill>
                  <a:srgbClr val="56768F"/>
                </a:solidFill>
                <a:latin typeface="Arial"/>
              </a:rPr>
              <a:t>Schools</a:t>
            </a:r>
            <a:endParaRPr lang="en-US" sz="800" b="1" dirty="0">
              <a:solidFill>
                <a:srgbClr val="56768F"/>
              </a:solidFill>
              <a:latin typeface="Arial"/>
            </a:endParaRPr>
          </a:p>
        </p:txBody>
      </p:sp>
      <p:sp>
        <p:nvSpPr>
          <p:cNvPr id="21" name="Rectangle 20"/>
          <p:cNvSpPr/>
          <p:nvPr/>
        </p:nvSpPr>
        <p:spPr>
          <a:xfrm>
            <a:off x="2329935"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Public Schools</a:t>
            </a:r>
            <a:endParaRPr lang="en-US" sz="800" b="1" dirty="0">
              <a:solidFill>
                <a:srgbClr val="56768F"/>
              </a:solidFill>
              <a:latin typeface="Arial"/>
            </a:endParaRPr>
          </a:p>
        </p:txBody>
      </p:sp>
      <p:sp>
        <p:nvSpPr>
          <p:cNvPr id="22" name="Rectangle 21"/>
          <p:cNvSpPr/>
          <p:nvPr/>
        </p:nvSpPr>
        <p:spPr>
          <a:xfrm>
            <a:off x="7677570"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Home</a:t>
            </a:r>
          </a:p>
          <a:p>
            <a:pPr algn="ctr">
              <a:lnSpc>
                <a:spcPts val="900"/>
              </a:lnSpc>
            </a:pPr>
            <a:r>
              <a:rPr lang="en-US" sz="800" b="1" dirty="0" smtClean="0">
                <a:solidFill>
                  <a:srgbClr val="56768F"/>
                </a:solidFill>
                <a:latin typeface="Arial"/>
              </a:rPr>
              <a:t>Schooled</a:t>
            </a:r>
            <a:endParaRPr lang="en-US" sz="800" b="1" dirty="0">
              <a:solidFill>
                <a:srgbClr val="56768F"/>
              </a:solidFill>
              <a:latin typeface="Arial"/>
            </a:endParaRPr>
          </a:p>
        </p:txBody>
      </p:sp>
      <p:sp>
        <p:nvSpPr>
          <p:cNvPr id="23" name="Rectangle 22"/>
          <p:cNvSpPr/>
          <p:nvPr/>
        </p:nvSpPr>
        <p:spPr>
          <a:xfrm>
            <a:off x="5888653" y="4979049"/>
            <a:ext cx="795534" cy="327013"/>
          </a:xfrm>
          <a:prstGeom prst="rect">
            <a:avLst/>
          </a:prstGeom>
        </p:spPr>
        <p:txBody>
          <a:bodyPr wrap="square" anchor="ctr">
            <a:spAutoFit/>
          </a:bodyPr>
          <a:lstStyle/>
          <a:p>
            <a:pPr algn="ctr">
              <a:lnSpc>
                <a:spcPts val="900"/>
              </a:lnSpc>
            </a:pPr>
            <a:r>
              <a:rPr lang="en-US" sz="800" b="1" dirty="0" smtClean="0">
                <a:solidFill>
                  <a:srgbClr val="56768F"/>
                </a:solidFill>
                <a:latin typeface="Arial"/>
              </a:rPr>
              <a:t>Charter Schools</a:t>
            </a:r>
            <a:endParaRPr lang="en-US" sz="800" b="1" dirty="0">
              <a:solidFill>
                <a:srgbClr val="56768F"/>
              </a:solidFill>
              <a:latin typeface="Arial"/>
            </a:endParaRPr>
          </a:p>
        </p:txBody>
      </p:sp>
      <p:sp>
        <p:nvSpPr>
          <p:cNvPr id="25" name="TextBox 24"/>
          <p:cNvSpPr txBox="1"/>
          <p:nvPr/>
        </p:nvSpPr>
        <p:spPr>
          <a:xfrm>
            <a:off x="534110" y="4062829"/>
            <a:ext cx="1070391" cy="369332"/>
          </a:xfrm>
          <a:prstGeom prst="rect">
            <a:avLst/>
          </a:prstGeom>
          <a:noFill/>
        </p:spPr>
        <p:txBody>
          <a:bodyPr wrap="square" lIns="0" rIns="0" rtlCol="0">
            <a:spAutoFit/>
          </a:bodyPr>
          <a:lstStyle/>
          <a:p>
            <a:pPr algn="ctr" fontAlgn="b"/>
            <a:r>
              <a:rPr lang="en-US" sz="900" b="1" dirty="0" smtClean="0">
                <a:solidFill>
                  <a:srgbClr val="BE5E2C"/>
                </a:solidFill>
                <a:latin typeface="Arial"/>
                <a:cs typeface="Arial"/>
              </a:rPr>
              <a:t>Currently Attend NC Public Schools</a:t>
            </a:r>
          </a:p>
        </p:txBody>
      </p:sp>
      <p:cxnSp>
        <p:nvCxnSpPr>
          <p:cNvPr id="27" name="Straight Connector 26"/>
          <p:cNvCxnSpPr/>
          <p:nvPr/>
        </p:nvCxnSpPr>
        <p:spPr>
          <a:xfrm>
            <a:off x="1904275" y="4052669"/>
            <a:ext cx="0" cy="217715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1952438" y="5858295"/>
            <a:ext cx="1550528"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ALL over 18, n=559</a:t>
            </a:r>
            <a:endParaRPr lang="en-US" sz="600" i="1" dirty="0">
              <a:solidFill>
                <a:srgbClr val="000000"/>
              </a:solidFill>
              <a:latin typeface="Arial"/>
              <a:cs typeface="Arial"/>
            </a:endParaRPr>
          </a:p>
        </p:txBody>
      </p:sp>
      <p:sp>
        <p:nvSpPr>
          <p:cNvPr id="30" name="Rectangle 29"/>
          <p:cNvSpPr/>
          <p:nvPr/>
        </p:nvSpPr>
        <p:spPr>
          <a:xfrm>
            <a:off x="3590112" y="5858295"/>
            <a:ext cx="1825157"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5 years and older, n=835</a:t>
            </a:r>
            <a:endParaRPr lang="en-US" sz="600" i="1" dirty="0">
              <a:solidFill>
                <a:srgbClr val="000000"/>
              </a:solidFill>
              <a:latin typeface="Arial"/>
              <a:cs typeface="Arial"/>
            </a:endParaRPr>
          </a:p>
        </p:txBody>
      </p:sp>
      <p:sp>
        <p:nvSpPr>
          <p:cNvPr id="31" name="Rectangle 30"/>
          <p:cNvSpPr/>
          <p:nvPr/>
        </p:nvSpPr>
        <p:spPr>
          <a:xfrm>
            <a:off x="5369983" y="5858295"/>
            <a:ext cx="1832874"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5 years and older, n=835</a:t>
            </a:r>
            <a:endParaRPr lang="en-US" sz="600" i="1" dirty="0">
              <a:solidFill>
                <a:srgbClr val="000000"/>
              </a:solidFill>
              <a:latin typeface="Arial"/>
              <a:cs typeface="Arial"/>
            </a:endParaRPr>
          </a:p>
        </p:txBody>
      </p:sp>
      <p:sp>
        <p:nvSpPr>
          <p:cNvPr id="32" name="Rectangle 31"/>
          <p:cNvSpPr/>
          <p:nvPr/>
        </p:nvSpPr>
        <p:spPr>
          <a:xfrm>
            <a:off x="7197458" y="5858295"/>
            <a:ext cx="1755759" cy="184666"/>
          </a:xfrm>
          <a:prstGeom prst="rect">
            <a:avLst/>
          </a:prstGeom>
        </p:spPr>
        <p:txBody>
          <a:bodyPr wrap="square">
            <a:spAutoFit/>
          </a:bodyPr>
          <a:lstStyle/>
          <a:p>
            <a:pPr algn="ctr" fontAlgn="b"/>
            <a:r>
              <a:rPr lang="en-US" sz="600" i="1" dirty="0" smtClean="0">
                <a:solidFill>
                  <a:srgbClr val="000000"/>
                </a:solidFill>
                <a:latin typeface="Arial"/>
                <a:cs typeface="Arial"/>
              </a:rPr>
              <a:t>Base: Have children 5 years and older, n=835</a:t>
            </a:r>
            <a:endParaRPr lang="en-US" sz="600" i="1" dirty="0">
              <a:solidFill>
                <a:srgbClr val="000000"/>
              </a:solidFill>
              <a:latin typeface="Arial"/>
              <a:cs typeface="Arial"/>
            </a:endParaRPr>
          </a:p>
        </p:txBody>
      </p:sp>
      <p:cxnSp>
        <p:nvCxnSpPr>
          <p:cNvPr id="33" name="Straight Connector 32"/>
          <p:cNvCxnSpPr/>
          <p:nvPr/>
        </p:nvCxnSpPr>
        <p:spPr>
          <a:xfrm flipH="1">
            <a:off x="296171" y="3983100"/>
            <a:ext cx="8617643" cy="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607712" y="1921390"/>
            <a:ext cx="0" cy="2011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3843558230"/>
              </p:ext>
            </p:extLst>
          </p:nvPr>
        </p:nvGraphicFramePr>
        <p:xfrm>
          <a:off x="4792942" y="1921390"/>
          <a:ext cx="1912658" cy="1619150"/>
        </p:xfrm>
        <a:graphic>
          <a:graphicData uri="http://schemas.openxmlformats.org/drawingml/2006/table">
            <a:tbl>
              <a:tblPr/>
              <a:tblGrid>
                <a:gridCol w="1513497"/>
                <a:gridCol w="399161"/>
              </a:tblGrid>
              <a:tr h="254408">
                <a:tc gridSpan="2">
                  <a:txBody>
                    <a:bodyPr/>
                    <a:lstStyle/>
                    <a:p>
                      <a:pPr algn="l" fontAlgn="b">
                        <a:lnSpc>
                          <a:spcPct val="85000"/>
                        </a:lnSpc>
                      </a:pPr>
                      <a:r>
                        <a:rPr lang="en-US" sz="900" b="1" i="0" u="none" strike="noStrike" dirty="0" smtClean="0">
                          <a:solidFill>
                            <a:srgbClr val="BE5E2C"/>
                          </a:solidFill>
                          <a:latin typeface="Arial"/>
                          <a:cs typeface="Arial"/>
                        </a:rPr>
                        <a:t>Voted in Last Presidential Election</a:t>
                      </a:r>
                      <a:endParaRPr lang="en-US" sz="900" b="1" i="0" u="none" strike="noStrike" dirty="0">
                        <a:solidFill>
                          <a:srgbClr val="BE5E2C"/>
                        </a:solidFill>
                        <a:latin typeface="Arial"/>
                        <a:cs typeface="Arial"/>
                      </a:endParaRPr>
                    </a:p>
                  </a:txBody>
                  <a:tcPr marL="9144" marR="9144" anchor="b">
                    <a:lnL>
                      <a:noFill/>
                    </a:lnL>
                    <a:lnR>
                      <a:noFill/>
                    </a:lnR>
                    <a:lnT>
                      <a:noFill/>
                    </a:lnT>
                    <a:lnB w="6350" cap="flat" cmpd="sng" algn="ctr">
                      <a:noFill/>
                      <a:prstDash val="sysDot"/>
                      <a:round/>
                      <a:headEnd type="none" w="med" len="med"/>
                      <a:tailEnd type="none" w="med" len="med"/>
                    </a:lnB>
                  </a:tcPr>
                </a:tc>
                <a:tc hMerge="1">
                  <a:txBody>
                    <a:bodyPr/>
                    <a:lstStyle/>
                    <a:p>
                      <a:pPr algn="r"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148404">
                <a:tc>
                  <a:txBody>
                    <a:bodyPr/>
                    <a:lstStyle/>
                    <a:p>
                      <a:pPr algn="l" fontAlgn="t">
                        <a:lnSpc>
                          <a:spcPct val="85000"/>
                        </a:lnSpc>
                      </a:pPr>
                      <a:r>
                        <a:rPr lang="en-US" sz="900" b="0" i="0" u="none" strike="noStrike" dirty="0">
                          <a:solidFill>
                            <a:srgbClr val="000000"/>
                          </a:solidFill>
                          <a:latin typeface="Arial"/>
                          <a:cs typeface="Arial"/>
                        </a:rPr>
                        <a:t>Yes</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Arial"/>
                          <a:cs typeface="Arial"/>
                        </a:rPr>
                        <a:t>100%</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8404">
                <a:tc>
                  <a:txBody>
                    <a:bodyPr/>
                    <a:lstStyle/>
                    <a:p>
                      <a:pPr algn="l" fontAlgn="b">
                        <a:lnSpc>
                          <a:spcPct val="85000"/>
                        </a:lnSpc>
                      </a:pP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lnSpc>
                          <a:spcPct val="85000"/>
                        </a:lnSpc>
                      </a:pP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254408">
                <a:tc gridSpan="2">
                  <a:txBody>
                    <a:bodyPr/>
                    <a:lstStyle/>
                    <a:p>
                      <a:pPr algn="l" fontAlgn="b">
                        <a:lnSpc>
                          <a:spcPct val="85000"/>
                        </a:lnSpc>
                      </a:pPr>
                      <a:r>
                        <a:rPr lang="en-US" sz="900" b="1" i="0" u="none" strike="noStrike" dirty="0" smtClean="0">
                          <a:solidFill>
                            <a:srgbClr val="BE5E2C"/>
                          </a:solidFill>
                          <a:latin typeface="Arial"/>
                          <a:cs typeface="Arial"/>
                        </a:rPr>
                        <a:t>Voted </a:t>
                      </a:r>
                      <a:r>
                        <a:rPr lang="en-US" sz="900" b="1" i="0" u="none" strike="noStrike" dirty="0">
                          <a:solidFill>
                            <a:srgbClr val="BE5E2C"/>
                          </a:solidFill>
                          <a:latin typeface="Arial"/>
                          <a:cs typeface="Arial"/>
                        </a:rPr>
                        <a:t>in </a:t>
                      </a:r>
                      <a:r>
                        <a:rPr lang="en-US" sz="900" b="1" i="0" u="none" strike="noStrike" dirty="0" smtClean="0">
                          <a:solidFill>
                            <a:srgbClr val="BE5E2C"/>
                          </a:solidFill>
                          <a:latin typeface="Arial"/>
                          <a:cs typeface="Arial"/>
                        </a:rPr>
                        <a:t>2014 </a:t>
                      </a:r>
                      <a:r>
                        <a:rPr lang="en-US" sz="900" b="1" i="0" u="none" strike="noStrike" dirty="0">
                          <a:solidFill>
                            <a:srgbClr val="BE5E2C"/>
                          </a:solidFill>
                          <a:latin typeface="Arial"/>
                          <a:cs typeface="Arial"/>
                        </a:rPr>
                        <a:t>Elections </a:t>
                      </a:r>
                      <a:r>
                        <a:rPr lang="en-US" sz="900" b="1" i="0" u="none" strike="noStrike" dirty="0" smtClean="0">
                          <a:solidFill>
                            <a:srgbClr val="BE5E2C"/>
                          </a:solidFill>
                          <a:latin typeface="Arial"/>
                          <a:cs typeface="Arial"/>
                        </a:rPr>
                        <a:t/>
                      </a:r>
                      <a:br>
                        <a:rPr lang="en-US" sz="900" b="1" i="0" u="none" strike="noStrike" dirty="0" smtClean="0">
                          <a:solidFill>
                            <a:srgbClr val="BE5E2C"/>
                          </a:solidFill>
                          <a:latin typeface="Arial"/>
                          <a:cs typeface="Arial"/>
                        </a:rPr>
                      </a:br>
                      <a:r>
                        <a:rPr lang="en-US" sz="900" b="1" i="0" u="none" strike="noStrike" dirty="0" smtClean="0">
                          <a:solidFill>
                            <a:srgbClr val="BE5E2C"/>
                          </a:solidFill>
                          <a:latin typeface="Arial"/>
                          <a:cs typeface="Arial"/>
                        </a:rPr>
                        <a:t>for US and</a:t>
                      </a:r>
                      <a:r>
                        <a:rPr lang="en-US" sz="900" b="1" i="0" u="none" strike="noStrike" baseline="0" dirty="0" smtClean="0">
                          <a:solidFill>
                            <a:srgbClr val="BE5E2C"/>
                          </a:solidFill>
                          <a:latin typeface="Arial"/>
                          <a:cs typeface="Arial"/>
                        </a:rPr>
                        <a:t> </a:t>
                      </a:r>
                      <a:r>
                        <a:rPr lang="en-US" sz="900" b="1" i="0" u="none" strike="noStrike" dirty="0" smtClean="0">
                          <a:solidFill>
                            <a:srgbClr val="BE5E2C"/>
                          </a:solidFill>
                          <a:latin typeface="Arial"/>
                          <a:cs typeface="Arial"/>
                        </a:rPr>
                        <a:t>State Congress </a:t>
                      </a:r>
                      <a:endParaRPr lang="en-US" sz="900" b="1" i="0" u="none" strike="noStrike" dirty="0">
                        <a:solidFill>
                          <a:srgbClr val="BE5E2C"/>
                        </a:solidFill>
                        <a:latin typeface="Arial"/>
                        <a:cs typeface="Arial"/>
                      </a:endParaRPr>
                    </a:p>
                  </a:txBody>
                  <a:tcPr marL="9144" marR="9144" anchor="b">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hMerge="1">
                  <a:txBody>
                    <a:bodyPr/>
                    <a:lstStyle/>
                    <a:p>
                      <a:pPr algn="r" fontAlgn="b"/>
                      <a:endParaRPr lang="en-US" sz="900" b="0" i="0" u="none" strike="noStrike">
                        <a:solidFill>
                          <a:srgbClr val="000000"/>
                        </a:solidFill>
                        <a:latin typeface="+mn-lt"/>
                      </a:endParaRPr>
                    </a:p>
                  </a:txBody>
                  <a:tcPr marL="9525" marR="9525" marT="9525" marB="0" anchor="b">
                    <a:lnL>
                      <a:noFill/>
                    </a:lnL>
                    <a:lnR>
                      <a:noFill/>
                    </a:lnR>
                    <a:lnT>
                      <a:noFill/>
                    </a:lnT>
                    <a:lnB>
                      <a:noFill/>
                    </a:lnB>
                  </a:tcPr>
                </a:tc>
              </a:tr>
              <a:tr h="148404">
                <a:tc>
                  <a:txBody>
                    <a:bodyPr/>
                    <a:lstStyle/>
                    <a:p>
                      <a:pPr algn="l" fontAlgn="t">
                        <a:lnSpc>
                          <a:spcPct val="85000"/>
                        </a:lnSpc>
                      </a:pPr>
                      <a:r>
                        <a:rPr lang="en-US" sz="900" b="0" i="0" u="none" strike="noStrike" dirty="0">
                          <a:solidFill>
                            <a:srgbClr val="000000"/>
                          </a:solidFill>
                          <a:latin typeface="Arial"/>
                          <a:cs typeface="Arial"/>
                        </a:rPr>
                        <a:t>Yes</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Arial"/>
                          <a:cs typeface="Arial"/>
                        </a:rPr>
                        <a:t>85%</a:t>
                      </a:r>
                    </a:p>
                  </a:txBody>
                  <a:tcPr marL="9144" marR="9144" anchor="b">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8404">
                <a:tc>
                  <a:txBody>
                    <a:bodyPr/>
                    <a:lstStyle/>
                    <a:p>
                      <a:pPr algn="l" fontAlgn="t">
                        <a:lnSpc>
                          <a:spcPct val="85000"/>
                        </a:lnSpc>
                      </a:pPr>
                      <a:r>
                        <a:rPr lang="en-US" sz="900" b="0" i="0" u="none" strike="noStrike" dirty="0">
                          <a:solidFill>
                            <a:srgbClr val="000000"/>
                          </a:solidFill>
                          <a:latin typeface="Arial"/>
                          <a:cs typeface="Arial"/>
                        </a:rPr>
                        <a:t>No</a:t>
                      </a: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smtClean="0">
                          <a:solidFill>
                            <a:srgbClr val="000000"/>
                          </a:solidFill>
                          <a:latin typeface="Arial"/>
                          <a:cs typeface="Arial"/>
                        </a:rPr>
                        <a:t>12%</a:t>
                      </a: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48404">
                <a:tc>
                  <a:txBody>
                    <a:bodyPr/>
                    <a:lstStyle/>
                    <a:p>
                      <a:pPr algn="l" fontAlgn="t">
                        <a:lnSpc>
                          <a:spcPct val="85000"/>
                        </a:lnSpc>
                      </a:pPr>
                      <a:r>
                        <a:rPr lang="en-US" sz="900" b="0" i="0" u="none" strike="noStrike" dirty="0">
                          <a:solidFill>
                            <a:srgbClr val="000000"/>
                          </a:solidFill>
                          <a:latin typeface="Arial"/>
                          <a:cs typeface="Arial"/>
                        </a:rPr>
                        <a:t>Not sure/can’t recall</a:t>
                      </a: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lnSpc>
                          <a:spcPct val="85000"/>
                        </a:lnSpc>
                      </a:pPr>
                      <a:r>
                        <a:rPr lang="en-US" sz="900" b="0" i="0" u="none" strike="noStrike" dirty="0">
                          <a:solidFill>
                            <a:srgbClr val="000000"/>
                          </a:solidFill>
                          <a:latin typeface="Arial"/>
                          <a:cs typeface="Arial"/>
                        </a:rPr>
                        <a:t>3</a:t>
                      </a:r>
                      <a:r>
                        <a:rPr lang="en-US" sz="900" b="0" i="0" u="none" strike="noStrike" dirty="0" smtClean="0">
                          <a:solidFill>
                            <a:srgbClr val="000000"/>
                          </a:solidFill>
                          <a:latin typeface="Arial"/>
                          <a:cs typeface="Arial"/>
                        </a:rPr>
                        <a:t>%</a:t>
                      </a:r>
                      <a:endParaRPr lang="en-US" sz="900" b="0" i="0" u="none" strike="noStrike" dirty="0">
                        <a:solidFill>
                          <a:srgbClr val="000000"/>
                        </a:solidFill>
                        <a:latin typeface="Arial"/>
                        <a:cs typeface="Arial"/>
                      </a:endParaRPr>
                    </a:p>
                  </a:txBody>
                  <a:tcPr marL="9144" marR="9144" anchor="b">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033164192"/>
              </p:ext>
            </p:extLst>
          </p:nvPr>
        </p:nvGraphicFramePr>
        <p:xfrm>
          <a:off x="7102698" y="1921390"/>
          <a:ext cx="1773456" cy="1728216"/>
        </p:xfrm>
        <a:graphic>
          <a:graphicData uri="http://schemas.openxmlformats.org/drawingml/2006/table">
            <a:tbl>
              <a:tblPr/>
              <a:tblGrid>
                <a:gridCol w="1480581"/>
                <a:gridCol w="292875"/>
              </a:tblGrid>
              <a:tr h="117071">
                <a:tc>
                  <a:txBody>
                    <a:bodyPr/>
                    <a:lstStyle/>
                    <a:p>
                      <a:pPr algn="l" fontAlgn="b"/>
                      <a:r>
                        <a:rPr lang="en-US" sz="900" b="1" i="0" u="none" strike="noStrike" dirty="0" smtClean="0">
                          <a:solidFill>
                            <a:srgbClr val="BE5E2C"/>
                          </a:solidFill>
                          <a:latin typeface="Arial"/>
                          <a:cs typeface="Arial"/>
                        </a:rPr>
                        <a:t>Views on Economic Issues</a:t>
                      </a:r>
                      <a:endParaRPr lang="en-US" sz="900" b="1" i="0" u="none" strike="noStrike" dirty="0">
                        <a:solidFill>
                          <a:srgbClr val="BE5E2C"/>
                        </a:solidFill>
                        <a:latin typeface="Arial"/>
                        <a:cs typeface="Arial"/>
                      </a:endParaRPr>
                    </a:p>
                  </a:txBody>
                  <a:tcPr marL="9144" marR="9144" marT="27432" marB="27432" anchor="ctr">
                    <a:lnL>
                      <a:noFill/>
                    </a:lnL>
                    <a:lnR>
                      <a:noFill/>
                    </a:lnR>
                    <a:lnT>
                      <a:noFill/>
                    </a:lnT>
                    <a:lnB w="6350" cap="flat" cmpd="sng" algn="ctr">
                      <a:noFill/>
                      <a:prstDash val="sysDot"/>
                      <a:round/>
                      <a:headEnd type="none" w="med" len="med"/>
                      <a:tailEnd type="none" w="med" len="med"/>
                    </a:lnB>
                  </a:tcPr>
                </a:tc>
                <a:tc>
                  <a:txBody>
                    <a:bodyPr/>
                    <a:lstStyle/>
                    <a:p>
                      <a:pPr algn="r" fontAlgn="b"/>
                      <a:endParaRPr lang="en-US" sz="900" b="1" i="0" u="none" strike="noStrike" dirty="0">
                        <a:solidFill>
                          <a:srgbClr val="FF6600"/>
                        </a:solidFill>
                        <a:latin typeface="Arial"/>
                        <a:cs typeface="Arial"/>
                      </a:endParaRPr>
                    </a:p>
                  </a:txBody>
                  <a:tcPr marL="9144" marR="9144" marT="27432" marB="27432" anchor="ctr">
                    <a:lnL>
                      <a:noFill/>
                    </a:lnL>
                    <a:lnR>
                      <a:noFill/>
                    </a:lnR>
                    <a:lnT>
                      <a:noFill/>
                    </a:lnT>
                    <a:lnB w="6350" cap="flat" cmpd="sng" algn="ctr">
                      <a:no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Conservative</a:t>
                      </a: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34%</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Moderate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49%</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Liberal</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16%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b"/>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noFill/>
                      <a:prstDash val="sysDot"/>
                      <a:round/>
                      <a:headEnd type="none" w="med" len="med"/>
                      <a:tailEnd type="none" w="med" len="med"/>
                    </a:lnB>
                  </a:tcPr>
                </a:tc>
              </a:tr>
              <a:tr h="117071">
                <a:tc>
                  <a:txBody>
                    <a:bodyPr/>
                    <a:lstStyle/>
                    <a:p>
                      <a:pPr algn="l" fontAlgn="b"/>
                      <a:r>
                        <a:rPr lang="en-US" sz="900" b="1" i="0" u="none" strike="noStrike" dirty="0" smtClean="0">
                          <a:solidFill>
                            <a:srgbClr val="BE5E2C"/>
                          </a:solidFill>
                          <a:latin typeface="Arial"/>
                          <a:cs typeface="Arial"/>
                        </a:rPr>
                        <a:t>Views on Social Issues </a:t>
                      </a:r>
                      <a:endParaRPr lang="en-US" sz="900" b="1" i="0" u="none" strike="noStrike" dirty="0">
                        <a:solidFill>
                          <a:srgbClr val="BE5E2C"/>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c>
                  <a:txBody>
                    <a:bodyPr/>
                    <a:lstStyle/>
                    <a:p>
                      <a:pPr algn="r" fontAlgn="b"/>
                      <a:endParaRPr lang="en-US" sz="900" b="1" i="0" u="none" strike="noStrike" dirty="0">
                        <a:solidFill>
                          <a:srgbClr val="FF6600"/>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Conservative</a:t>
                      </a: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29%</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no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Moderate</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45%</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r h="117071">
                <a:tc>
                  <a:txBody>
                    <a:bodyPr/>
                    <a:lstStyle/>
                    <a:p>
                      <a:pPr algn="l" fontAlgn="t"/>
                      <a:r>
                        <a:rPr lang="en-US" sz="900" b="0" i="0" u="none" strike="noStrike" dirty="0">
                          <a:solidFill>
                            <a:srgbClr val="000000"/>
                          </a:solidFill>
                          <a:latin typeface="Arial"/>
                          <a:cs typeface="Arial"/>
                        </a:rPr>
                        <a:t>Liberal</a:t>
                      </a: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c>
                  <a:txBody>
                    <a:bodyPr/>
                    <a:lstStyle/>
                    <a:p>
                      <a:pPr algn="r" fontAlgn="t"/>
                      <a:r>
                        <a:rPr lang="en-US" sz="900" b="0" i="0" u="none" strike="noStrike" dirty="0" smtClean="0">
                          <a:solidFill>
                            <a:srgbClr val="000000"/>
                          </a:solidFill>
                          <a:latin typeface="Arial"/>
                          <a:cs typeface="Arial"/>
                        </a:rPr>
                        <a:t>26%</a:t>
                      </a:r>
                      <a:endParaRPr lang="en-US" sz="900" b="0" i="0" u="none" strike="noStrike" dirty="0">
                        <a:solidFill>
                          <a:srgbClr val="000000"/>
                        </a:solidFill>
                        <a:latin typeface="Arial"/>
                        <a:cs typeface="Arial"/>
                      </a:endParaRPr>
                    </a:p>
                  </a:txBody>
                  <a:tcPr marL="9144" marR="9144" marT="27432" marB="27432" anchor="ctr">
                    <a:lnL>
                      <a:noFill/>
                    </a:lnL>
                    <a:lnR>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tcPr>
                </a:tc>
              </a:tr>
            </a:tbl>
          </a:graphicData>
        </a:graphic>
      </p:graphicFrame>
      <p:cxnSp>
        <p:nvCxnSpPr>
          <p:cNvPr id="40" name="Straight Connector 39"/>
          <p:cNvCxnSpPr/>
          <p:nvPr/>
        </p:nvCxnSpPr>
        <p:spPr>
          <a:xfrm>
            <a:off x="6904149" y="1921390"/>
            <a:ext cx="0" cy="2011680"/>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14940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p:cNvSpPr>
          <p:nvPr/>
        </p:nvSpPr>
        <p:spPr bwMode="auto">
          <a:xfrm>
            <a:off x="685800" y="2286000"/>
            <a:ext cx="7696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ctr" anchorCtr="0">
            <a:prstTxWarp prst="textNoShape">
              <a:avLst/>
            </a:prstTxWarp>
          </a:bodyPr>
          <a:lstStyle/>
          <a:p>
            <a:pPr defTabSz="914400">
              <a:lnSpc>
                <a:spcPts val="4700"/>
              </a:lnSpc>
              <a:spcBef>
                <a:spcPts val="0"/>
              </a:spcBef>
              <a:spcAft>
                <a:spcPts val="0"/>
              </a:spcAft>
            </a:pPr>
            <a:r>
              <a:rPr lang="en-US" sz="5500" b="1" dirty="0" smtClean="0">
                <a:solidFill>
                  <a:schemeClr val="bg1"/>
                </a:solidFill>
                <a:latin typeface="Arial"/>
              </a:rPr>
              <a:t>Reputation</a:t>
            </a:r>
            <a:endParaRPr lang="en-US" sz="5500" dirty="0" smtClean="0">
              <a:solidFill>
                <a:schemeClr val="bg1"/>
              </a:solidFill>
              <a:latin typeface="Arial"/>
              <a:sym typeface="Helvetica Light" charset="0"/>
            </a:endParaRPr>
          </a:p>
        </p:txBody>
      </p:sp>
    </p:spTree>
    <p:extLst>
      <p:ext uri="{BB962C8B-B14F-4D97-AF65-F5344CB8AC3E}">
        <p14:creationId xmlns:p14="http://schemas.microsoft.com/office/powerpoint/2010/main" val="160833229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3075813104"/>
              </p:ext>
            </p:extLst>
          </p:nvPr>
        </p:nvGraphicFramePr>
        <p:xfrm>
          <a:off x="1915341" y="2383482"/>
          <a:ext cx="6107723" cy="3280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ext uri="{D42A27DB-BD31-4B8C-83A1-F6EECF244321}">
                <p14:modId xmlns:p14="http://schemas.microsoft.com/office/powerpoint/2010/main" val="3238434944"/>
              </p:ext>
            </p:extLst>
          </p:nvPr>
        </p:nvGraphicFramePr>
        <p:xfrm>
          <a:off x="2013734" y="2387594"/>
          <a:ext cx="6107723" cy="32801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sz="2100" dirty="0" smtClean="0"/>
              <a:t>Things have gotten worse</a:t>
            </a:r>
            <a:endParaRPr lang="en-US" sz="2100" dirty="0"/>
          </a:p>
        </p:txBody>
      </p:sp>
      <p:sp>
        <p:nvSpPr>
          <p:cNvPr id="5" name="Rectangle 4"/>
          <p:cNvSpPr/>
          <p:nvPr/>
        </p:nvSpPr>
        <p:spPr>
          <a:xfrm>
            <a:off x="908755" y="6253137"/>
            <a:ext cx="8005058" cy="415498"/>
          </a:xfrm>
          <a:prstGeom prst="rect">
            <a:avLst/>
          </a:prstGeom>
        </p:spPr>
        <p:txBody>
          <a:bodyPr wrap="square" anchor="b">
            <a:spAutoFit/>
          </a:bodyPr>
          <a:lstStyle/>
          <a:p>
            <a:r>
              <a:rPr lang="en-US" sz="700" dirty="0" smtClean="0">
                <a:latin typeface="Arial"/>
                <a:cs typeface="Arial"/>
              </a:rPr>
              <a:t>Base: Total Respondents, 2013 (N=1519), 2015 (N=1235)</a:t>
            </a:r>
            <a:br>
              <a:rPr lang="en-US" sz="700" dirty="0" smtClean="0">
                <a:latin typeface="Arial"/>
                <a:cs typeface="Arial"/>
              </a:rPr>
            </a:br>
            <a:r>
              <a:rPr lang="en-US" sz="700" dirty="0" smtClean="0">
                <a:latin typeface="Arial"/>
                <a:cs typeface="Arial"/>
              </a:rPr>
              <a:t>Q1. Overall, do you think K-12 public education in North Carolina is going in the right direction or is it on the wrong track?</a:t>
            </a:r>
          </a:p>
          <a:p>
            <a:r>
              <a:rPr lang="en-US" sz="700" dirty="0" smtClean="0">
                <a:latin typeface="Arial"/>
                <a:cs typeface="Arial"/>
              </a:rPr>
              <a:t>S19. Thinking about social issues, would you say your views on social issues are [ROTATE: conservative, moderate, or liberal]?</a:t>
            </a:r>
            <a:endParaRPr lang="en-US" sz="700" dirty="0">
              <a:latin typeface="Arial"/>
              <a:cs typeface="Arial"/>
            </a:endParaRPr>
          </a:p>
        </p:txBody>
      </p:sp>
      <p:sp>
        <p:nvSpPr>
          <p:cNvPr id="1025" name="Rectangle 1"/>
          <p:cNvSpPr>
            <a:spLocks noChangeArrowheads="1"/>
          </p:cNvSpPr>
          <p:nvPr/>
        </p:nvSpPr>
        <p:spPr bwMode="auto">
          <a:xfrm>
            <a:off x="685800" y="2286000"/>
            <a:ext cx="5136456" cy="21544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defTabSz="914400" fontAlgn="base">
              <a:spcBef>
                <a:spcPct val="0"/>
              </a:spcBef>
              <a:spcAft>
                <a:spcPct val="0"/>
              </a:spcAft>
            </a:pPr>
            <a:r>
              <a:rPr kumimoji="0" lang="en-US" altLang="ja-JP" sz="1400" b="1" i="0" u="none" strike="noStrike" cap="none" normalizeH="0" baseline="0" dirty="0" smtClean="0">
                <a:ln>
                  <a:noFill/>
                </a:ln>
                <a:solidFill>
                  <a:schemeClr val="tx1"/>
                </a:solidFill>
                <a:effectLst/>
                <a:latin typeface="Arial"/>
                <a:ea typeface="MS Mincho" pitchFamily="49" charset="-128"/>
                <a:cs typeface="Arial"/>
              </a:rPr>
              <a:t>Direction </a:t>
            </a:r>
            <a:r>
              <a:rPr lang="en-US" sz="1400" b="1" dirty="0" smtClean="0">
                <a:latin typeface="Arial"/>
                <a:cs typeface="Arial"/>
              </a:rPr>
              <a:t>K-12 public education in North Carolina is going </a:t>
            </a:r>
            <a:endParaRPr kumimoji="0" lang="en-US" altLang="ja-JP" sz="1400" b="1" i="0" u="none" strike="noStrike" cap="none" normalizeH="0" baseline="0" dirty="0" smtClean="0">
              <a:ln>
                <a:noFill/>
              </a:ln>
              <a:solidFill>
                <a:schemeClr val="tx1"/>
              </a:solidFill>
              <a:effectLst/>
              <a:latin typeface="Arial"/>
              <a:cs typeface="Arial"/>
            </a:endParaRPr>
          </a:p>
        </p:txBody>
      </p:sp>
      <p:pic>
        <p:nvPicPr>
          <p:cNvPr id="33" name="Picture 32" descr="wrong track.png"/>
          <p:cNvPicPr>
            <a:picLocks noChangeAspect="1"/>
          </p:cNvPicPr>
          <p:nvPr/>
        </p:nvPicPr>
        <p:blipFill>
          <a:blip r:embed="rId5"/>
          <a:stretch>
            <a:fillRect/>
          </a:stretch>
        </p:blipFill>
        <p:spPr>
          <a:xfrm>
            <a:off x="804660" y="3071084"/>
            <a:ext cx="1627498" cy="2627159"/>
          </a:xfrm>
          <a:prstGeom prst="rect">
            <a:avLst/>
          </a:prstGeom>
          <a:effectLst>
            <a:outerShdw blurRad="50800" dist="38100" algn="l" rotWithShape="0">
              <a:prstClr val="black">
                <a:alpha val="40000"/>
              </a:prstClr>
            </a:outerShdw>
          </a:effectLst>
        </p:spPr>
      </p:pic>
      <p:pic>
        <p:nvPicPr>
          <p:cNvPr id="34" name="Picture 33" descr="RIGHT DIRECTION.png"/>
          <p:cNvPicPr>
            <a:picLocks noChangeAspect="1"/>
          </p:cNvPicPr>
          <p:nvPr/>
        </p:nvPicPr>
        <p:blipFill>
          <a:blip r:embed="rId6"/>
          <a:stretch>
            <a:fillRect/>
          </a:stretch>
        </p:blipFill>
        <p:spPr>
          <a:xfrm>
            <a:off x="6642630" y="3071084"/>
            <a:ext cx="1639689" cy="2621063"/>
          </a:xfrm>
          <a:prstGeom prst="rect">
            <a:avLst/>
          </a:prstGeom>
          <a:effectLst>
            <a:outerShdw blurRad="50800" dist="38100" dir="10800000" algn="r" rotWithShape="0">
              <a:prstClr val="black">
                <a:alpha val="40000"/>
              </a:prstClr>
            </a:outerShdw>
          </a:effectLst>
        </p:spPr>
      </p:pic>
      <p:sp>
        <p:nvSpPr>
          <p:cNvPr id="7" name="TextBox 6"/>
          <p:cNvSpPr txBox="1"/>
          <p:nvPr/>
        </p:nvSpPr>
        <p:spPr>
          <a:xfrm>
            <a:off x="3184977" y="3693738"/>
            <a:ext cx="697627" cy="369332"/>
          </a:xfrm>
          <a:prstGeom prst="rect">
            <a:avLst/>
          </a:prstGeom>
          <a:noFill/>
        </p:spPr>
        <p:txBody>
          <a:bodyPr wrap="none" rtlCol="0">
            <a:spAutoFit/>
          </a:bodyPr>
          <a:lstStyle/>
          <a:p>
            <a:r>
              <a:rPr lang="en-US" b="1" dirty="0" smtClean="0">
                <a:latin typeface="Arial"/>
              </a:rPr>
              <a:t>2013</a:t>
            </a:r>
            <a:endParaRPr lang="en-US" b="1" dirty="0">
              <a:latin typeface="Arial"/>
            </a:endParaRPr>
          </a:p>
        </p:txBody>
      </p:sp>
      <p:sp>
        <p:nvSpPr>
          <p:cNvPr id="17" name="TextBox 16"/>
          <p:cNvSpPr txBox="1"/>
          <p:nvPr/>
        </p:nvSpPr>
        <p:spPr>
          <a:xfrm>
            <a:off x="5109471" y="3702530"/>
            <a:ext cx="697627" cy="369332"/>
          </a:xfrm>
          <a:prstGeom prst="rect">
            <a:avLst/>
          </a:prstGeom>
          <a:noFill/>
        </p:spPr>
        <p:txBody>
          <a:bodyPr wrap="none" rtlCol="0">
            <a:spAutoFit/>
          </a:bodyPr>
          <a:lstStyle/>
          <a:p>
            <a:r>
              <a:rPr lang="en-US" b="1" dirty="0" smtClean="0">
                <a:latin typeface="Arial"/>
              </a:rPr>
              <a:t>2015</a:t>
            </a:r>
            <a:endParaRPr lang="en-US" b="1" dirty="0">
              <a:latin typeface="Arial"/>
            </a:endParaRPr>
          </a:p>
        </p:txBody>
      </p:sp>
      <p:sp>
        <p:nvSpPr>
          <p:cNvPr id="6" name="Oval 5"/>
          <p:cNvSpPr/>
          <p:nvPr/>
        </p:nvSpPr>
        <p:spPr>
          <a:xfrm>
            <a:off x="4663440" y="3924785"/>
            <a:ext cx="365760" cy="365760"/>
          </a:xfrm>
          <a:prstGeom prst="ellipse">
            <a:avLst/>
          </a:prstGeom>
          <a:noFill/>
          <a:ln w="28575">
            <a:solidFill>
              <a:srgbClr val="FFFF00"/>
            </a:solidFill>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Oval 21"/>
          <p:cNvSpPr/>
          <p:nvPr/>
        </p:nvSpPr>
        <p:spPr>
          <a:xfrm>
            <a:off x="5719870" y="3277176"/>
            <a:ext cx="365760" cy="365760"/>
          </a:xfrm>
          <a:prstGeom prst="ellipse">
            <a:avLst/>
          </a:prstGeom>
          <a:noFill/>
          <a:ln w="28575">
            <a:solidFill>
              <a:srgbClr val="FFFF00"/>
            </a:solidFill>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6" name="Rectangle 35"/>
          <p:cNvSpPr/>
          <p:nvPr/>
        </p:nvSpPr>
        <p:spPr>
          <a:xfrm>
            <a:off x="0" y="5667738"/>
            <a:ext cx="9144000" cy="381000"/>
          </a:xfrm>
          <a:prstGeom prst="rect">
            <a:avLst/>
          </a:prstGeom>
          <a:solidFill>
            <a:schemeClr val="tx1"/>
          </a:solidFill>
          <a:ln>
            <a:noFill/>
          </a:ln>
          <a:scene3d>
            <a:camera prst="obliqueTopRight"/>
            <a:lightRig rig="threePt"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88576602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971778291"/>
              </p:ext>
            </p:extLst>
          </p:nvPr>
        </p:nvGraphicFramePr>
        <p:xfrm>
          <a:off x="4291443" y="2567635"/>
          <a:ext cx="2934947" cy="322174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4364539" y="2290060"/>
            <a:ext cx="4606186" cy="3093154"/>
          </a:xfrm>
          <a:prstGeom prst="rect">
            <a:avLst/>
          </a:prstGeom>
          <a:noFill/>
        </p:spPr>
        <p:txBody>
          <a:bodyPr wrap="square" rtlCol="0" anchor="b" anchorCtr="0">
            <a:spAutoFit/>
          </a:bodyPr>
          <a:lstStyle/>
          <a:p>
            <a:pPr fontAlgn="b">
              <a:spcBef>
                <a:spcPts val="2300"/>
              </a:spcBef>
            </a:pPr>
            <a:r>
              <a:rPr lang="en-US" sz="1000" b="1" dirty="0" smtClean="0">
                <a:latin typeface="Arial"/>
                <a:cs typeface="Arial"/>
              </a:rPr>
              <a:t>Curriculum </a:t>
            </a:r>
            <a:br>
              <a:rPr lang="en-US" sz="1000" b="1" dirty="0" smtClean="0">
                <a:latin typeface="Arial"/>
                <a:cs typeface="Arial"/>
              </a:rPr>
            </a:br>
            <a:r>
              <a:rPr lang="en-US" sz="1000" dirty="0" smtClean="0">
                <a:solidFill>
                  <a:schemeClr val="bg1">
                    <a:lumMod val="50000"/>
                  </a:schemeClr>
                </a:solidFill>
                <a:latin typeface="Arial"/>
                <a:cs typeface="Arial"/>
              </a:rPr>
              <a:t>(</a:t>
            </a:r>
            <a:r>
              <a:rPr lang="en-US" sz="1000" dirty="0">
                <a:solidFill>
                  <a:schemeClr val="bg1">
                    <a:lumMod val="50000"/>
                  </a:schemeClr>
                </a:solidFill>
                <a:latin typeface="Arial"/>
                <a:cs typeface="Arial"/>
              </a:rPr>
              <a:t>STEM, advanced classes, </a:t>
            </a:r>
            <a:r>
              <a:rPr lang="en-US" sz="1000" dirty="0" smtClean="0">
                <a:solidFill>
                  <a:schemeClr val="bg1">
                    <a:lumMod val="50000"/>
                  </a:schemeClr>
                </a:solidFill>
                <a:latin typeface="Arial"/>
                <a:cs typeface="Arial"/>
              </a:rPr>
              <a:t>improvements, etc.)</a:t>
            </a:r>
            <a:endParaRPr lang="en-US" sz="1000" dirty="0">
              <a:solidFill>
                <a:schemeClr val="bg1">
                  <a:lumMod val="50000"/>
                </a:schemeClr>
              </a:solidFill>
              <a:latin typeface="Arial"/>
              <a:cs typeface="Arial"/>
            </a:endParaRPr>
          </a:p>
          <a:p>
            <a:pPr fontAlgn="b">
              <a:spcBef>
                <a:spcPts val="2300"/>
              </a:spcBef>
            </a:pPr>
            <a:r>
              <a:rPr lang="en-US" sz="1000" b="1" dirty="0">
                <a:latin typeface="Arial"/>
                <a:cs typeface="Arial"/>
              </a:rPr>
              <a:t>Improved teacher pay </a:t>
            </a:r>
            <a:r>
              <a:rPr lang="en-US" sz="1000" dirty="0">
                <a:solidFill>
                  <a:schemeClr val="bg1">
                    <a:lumMod val="50000"/>
                  </a:schemeClr>
                </a:solidFill>
                <a:latin typeface="Arial"/>
                <a:cs typeface="Arial"/>
              </a:rPr>
              <a:t>(increases, better </a:t>
            </a:r>
            <a:r>
              <a:rPr lang="en-US" sz="1000" dirty="0" smtClean="0">
                <a:solidFill>
                  <a:schemeClr val="bg1">
                    <a:lumMod val="50000"/>
                  </a:schemeClr>
                </a:solidFill>
                <a:latin typeface="Arial"/>
                <a:cs typeface="Arial"/>
              </a:rPr>
              <a:t>salaries, etc.)</a:t>
            </a:r>
            <a:endParaRPr lang="en-US" sz="1000" dirty="0">
              <a:solidFill>
                <a:schemeClr val="bg1">
                  <a:lumMod val="50000"/>
                </a:schemeClr>
              </a:solidFill>
              <a:latin typeface="Arial"/>
              <a:cs typeface="Arial"/>
            </a:endParaRPr>
          </a:p>
          <a:p>
            <a:pPr fontAlgn="b">
              <a:spcBef>
                <a:spcPts val="2300"/>
              </a:spcBef>
            </a:pPr>
            <a:r>
              <a:rPr lang="en-US" sz="1000" b="1" dirty="0">
                <a:latin typeface="Arial"/>
                <a:cs typeface="Arial"/>
              </a:rPr>
              <a:t>Personal knowledge </a:t>
            </a:r>
            <a:r>
              <a:rPr lang="en-US" sz="1000" dirty="0">
                <a:solidFill>
                  <a:schemeClr val="bg1">
                    <a:lumMod val="50000"/>
                  </a:schemeClr>
                </a:solidFill>
                <a:latin typeface="Arial"/>
                <a:cs typeface="Arial"/>
              </a:rPr>
              <a:t>(my </a:t>
            </a:r>
            <a:r>
              <a:rPr lang="en-US" sz="1000" dirty="0" smtClean="0">
                <a:solidFill>
                  <a:schemeClr val="bg1">
                    <a:lumMod val="50000"/>
                  </a:schemeClr>
                </a:solidFill>
                <a:latin typeface="Arial"/>
                <a:cs typeface="Arial"/>
              </a:rPr>
              <a:t>child/grandchild </a:t>
            </a:r>
            <a:r>
              <a:rPr lang="en-US" sz="1000" dirty="0">
                <a:solidFill>
                  <a:schemeClr val="bg1">
                    <a:lumMod val="50000"/>
                  </a:schemeClr>
                </a:solidFill>
                <a:latin typeface="Arial"/>
                <a:cs typeface="Arial"/>
              </a:rPr>
              <a:t>is doing </a:t>
            </a:r>
            <a:r>
              <a:rPr lang="en-US" sz="1000" dirty="0" smtClean="0">
                <a:solidFill>
                  <a:schemeClr val="bg1">
                    <a:lumMod val="50000"/>
                  </a:schemeClr>
                </a:solidFill>
                <a:latin typeface="Arial"/>
                <a:cs typeface="Arial"/>
              </a:rPr>
              <a:t>well, etc.)</a:t>
            </a:r>
            <a:endParaRPr lang="en-US" sz="1000" dirty="0">
              <a:solidFill>
                <a:schemeClr val="bg1">
                  <a:lumMod val="50000"/>
                </a:schemeClr>
              </a:solidFill>
              <a:latin typeface="Arial"/>
              <a:cs typeface="Arial"/>
            </a:endParaRPr>
          </a:p>
          <a:p>
            <a:pPr fontAlgn="b">
              <a:spcBef>
                <a:spcPts val="2300"/>
              </a:spcBef>
            </a:pPr>
            <a:r>
              <a:rPr lang="en-US" sz="1000" b="1" dirty="0" smtClean="0">
                <a:latin typeface="Arial"/>
                <a:cs typeface="Arial"/>
              </a:rPr>
              <a:t>Improved </a:t>
            </a:r>
            <a:r>
              <a:rPr lang="en-US" sz="1000" b="1" dirty="0">
                <a:latin typeface="Arial"/>
                <a:cs typeface="Arial"/>
              </a:rPr>
              <a:t>schools </a:t>
            </a:r>
            <a:r>
              <a:rPr lang="en-US" sz="1000" dirty="0" smtClean="0">
                <a:solidFill>
                  <a:schemeClr val="bg1">
                    <a:lumMod val="50000"/>
                  </a:schemeClr>
                </a:solidFill>
                <a:latin typeface="Arial"/>
                <a:cs typeface="Arial"/>
              </a:rPr>
              <a:t>(</a:t>
            </a:r>
            <a:r>
              <a:rPr lang="en-US" sz="1000" dirty="0">
                <a:solidFill>
                  <a:schemeClr val="bg1">
                    <a:lumMod val="50000"/>
                  </a:schemeClr>
                </a:solidFill>
                <a:latin typeface="Arial"/>
                <a:cs typeface="Arial"/>
              </a:rPr>
              <a:t>building more schools, </a:t>
            </a:r>
            <a:r>
              <a:rPr lang="en-US" sz="1000" dirty="0" smtClean="0">
                <a:solidFill>
                  <a:schemeClr val="bg1">
                    <a:lumMod val="50000"/>
                  </a:schemeClr>
                </a:solidFill>
                <a:latin typeface="Arial"/>
                <a:cs typeface="Arial"/>
              </a:rPr>
              <a:t>better schools, etc.)</a:t>
            </a:r>
            <a:endParaRPr lang="en-US" sz="1000" dirty="0">
              <a:solidFill>
                <a:schemeClr val="bg1">
                  <a:lumMod val="50000"/>
                </a:schemeClr>
              </a:solidFill>
              <a:latin typeface="Arial"/>
              <a:cs typeface="Arial"/>
            </a:endParaRPr>
          </a:p>
          <a:p>
            <a:pPr fontAlgn="b">
              <a:spcBef>
                <a:spcPts val="2300"/>
              </a:spcBef>
            </a:pPr>
            <a:r>
              <a:rPr lang="en-US" sz="1000" b="1" dirty="0" smtClean="0">
                <a:latin typeface="Arial"/>
                <a:cs typeface="Arial"/>
              </a:rPr>
              <a:t>Positive </a:t>
            </a:r>
            <a:r>
              <a:rPr lang="en-US" sz="1000" b="1" dirty="0">
                <a:latin typeface="Arial"/>
                <a:cs typeface="Arial"/>
              </a:rPr>
              <a:t>teacher responses </a:t>
            </a:r>
            <a:r>
              <a:rPr lang="en-US" sz="1000" dirty="0" smtClean="0">
                <a:solidFill>
                  <a:schemeClr val="bg1">
                    <a:lumMod val="50000"/>
                  </a:schemeClr>
                </a:solidFill>
                <a:latin typeface="Arial"/>
                <a:cs typeface="Arial"/>
              </a:rPr>
              <a:t>(</a:t>
            </a:r>
            <a:r>
              <a:rPr lang="en-US" sz="1000" dirty="0">
                <a:solidFill>
                  <a:schemeClr val="bg1">
                    <a:lumMod val="50000"/>
                  </a:schemeClr>
                </a:solidFill>
                <a:latin typeface="Arial"/>
                <a:cs typeface="Arial"/>
              </a:rPr>
              <a:t>good teachers, better </a:t>
            </a:r>
            <a:r>
              <a:rPr lang="en-US" sz="1000" dirty="0" smtClean="0">
                <a:solidFill>
                  <a:schemeClr val="bg1">
                    <a:lumMod val="50000"/>
                  </a:schemeClr>
                </a:solidFill>
                <a:latin typeface="Arial"/>
                <a:cs typeface="Arial"/>
              </a:rPr>
              <a:t>teachers, etc.)</a:t>
            </a:r>
            <a:endParaRPr lang="en-US" sz="1000" dirty="0">
              <a:solidFill>
                <a:schemeClr val="bg1">
                  <a:lumMod val="50000"/>
                </a:schemeClr>
              </a:solidFill>
              <a:latin typeface="Arial"/>
              <a:cs typeface="Arial"/>
            </a:endParaRPr>
          </a:p>
          <a:p>
            <a:pPr fontAlgn="b">
              <a:spcBef>
                <a:spcPts val="2300"/>
              </a:spcBef>
            </a:pPr>
            <a:r>
              <a:rPr lang="en-US" sz="1000" b="1" dirty="0">
                <a:latin typeface="Arial"/>
                <a:cs typeface="Arial"/>
              </a:rPr>
              <a:t>Improved testing </a:t>
            </a:r>
            <a:r>
              <a:rPr lang="en-US" sz="1000" b="1" dirty="0" smtClean="0">
                <a:latin typeface="Arial"/>
                <a:cs typeface="Arial"/>
              </a:rPr>
              <a:t>scores </a:t>
            </a:r>
            <a:endParaRPr lang="en-US" sz="1000" b="1" dirty="0">
              <a:latin typeface="Arial"/>
              <a:cs typeface="Arial"/>
            </a:endParaRPr>
          </a:p>
          <a:p>
            <a:pPr fontAlgn="b">
              <a:spcBef>
                <a:spcPts val="2000"/>
              </a:spcBef>
            </a:pPr>
            <a:r>
              <a:rPr lang="en-US" sz="1000" b="1" dirty="0">
                <a:latin typeface="Arial"/>
                <a:cs typeface="Arial"/>
              </a:rPr>
              <a:t>Improved student outcomes </a:t>
            </a:r>
            <a:r>
              <a:rPr lang="en-US" sz="1000" dirty="0" smtClean="0">
                <a:solidFill>
                  <a:schemeClr val="bg1">
                    <a:lumMod val="50000"/>
                  </a:schemeClr>
                </a:solidFill>
                <a:latin typeface="Arial"/>
                <a:cs typeface="Arial"/>
              </a:rPr>
              <a:t>(students </a:t>
            </a:r>
            <a:r>
              <a:rPr lang="en-US" sz="1000" dirty="0">
                <a:solidFill>
                  <a:schemeClr val="bg1">
                    <a:lumMod val="50000"/>
                  </a:schemeClr>
                </a:solidFill>
                <a:latin typeface="Arial"/>
                <a:cs typeface="Arial"/>
              </a:rPr>
              <a:t>learning, </a:t>
            </a:r>
            <a:r>
              <a:rPr lang="en-US" sz="1000" dirty="0" smtClean="0">
                <a:solidFill>
                  <a:schemeClr val="bg1">
                    <a:lumMod val="50000"/>
                  </a:schemeClr>
                </a:solidFill>
                <a:latin typeface="Arial"/>
                <a:cs typeface="Arial"/>
              </a:rPr>
              <a:t>grad. rates up, etc.)</a:t>
            </a:r>
            <a:endParaRPr lang="en-US" sz="1000" dirty="0">
              <a:solidFill>
                <a:schemeClr val="bg1">
                  <a:lumMod val="50000"/>
                </a:schemeClr>
              </a:solidFill>
              <a:latin typeface="Arial"/>
              <a:cs typeface="Arial"/>
            </a:endParaRPr>
          </a:p>
        </p:txBody>
      </p:sp>
      <p:graphicFrame>
        <p:nvGraphicFramePr>
          <p:cNvPr id="11" name="Chart 10"/>
          <p:cNvGraphicFramePr/>
          <p:nvPr>
            <p:extLst>
              <p:ext uri="{D42A27DB-BD31-4B8C-83A1-F6EECF244321}">
                <p14:modId xmlns:p14="http://schemas.microsoft.com/office/powerpoint/2010/main" val="3549573509"/>
              </p:ext>
            </p:extLst>
          </p:nvPr>
        </p:nvGraphicFramePr>
        <p:xfrm>
          <a:off x="588962" y="3002847"/>
          <a:ext cx="2934947" cy="278653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52921" y="2907541"/>
            <a:ext cx="3512509" cy="2439129"/>
          </a:xfrm>
          <a:prstGeom prst="rect">
            <a:avLst/>
          </a:prstGeom>
          <a:noFill/>
        </p:spPr>
        <p:txBody>
          <a:bodyPr wrap="square" rtlCol="0" anchor="b" anchorCtr="0">
            <a:spAutoFit/>
          </a:bodyPr>
          <a:lstStyle/>
          <a:p>
            <a:pPr>
              <a:lnSpc>
                <a:spcPts val="300"/>
              </a:lnSpc>
              <a:spcBef>
                <a:spcPts val="1800"/>
              </a:spcBef>
            </a:pPr>
            <a:r>
              <a:rPr lang="en-US" sz="1000" b="1" dirty="0" smtClean="0">
                <a:latin typeface="Arial"/>
                <a:cs typeface="Arial"/>
              </a:rPr>
              <a:t>Curriculum </a:t>
            </a:r>
            <a:r>
              <a:rPr lang="en-US" sz="1000" dirty="0" smtClean="0">
                <a:solidFill>
                  <a:schemeClr val="bg1">
                    <a:lumMod val="50000"/>
                  </a:schemeClr>
                </a:solidFill>
                <a:latin typeface="Arial"/>
                <a:cs typeface="Arial"/>
              </a:rPr>
              <a:t>(Common Core, not teaching basics, etc.) </a:t>
            </a:r>
            <a:endParaRPr lang="en-US" sz="1000" dirty="0">
              <a:solidFill>
                <a:schemeClr val="bg1">
                  <a:lumMod val="50000"/>
                </a:schemeClr>
              </a:solidFill>
              <a:latin typeface="Arial"/>
              <a:cs typeface="Arial"/>
            </a:endParaRPr>
          </a:p>
          <a:p>
            <a:pPr>
              <a:lnSpc>
                <a:spcPts val="2000"/>
              </a:lnSpc>
              <a:spcBef>
                <a:spcPts val="2000"/>
              </a:spcBef>
            </a:pPr>
            <a:r>
              <a:rPr lang="en-US" sz="1000" b="1" dirty="0" smtClean="0">
                <a:latin typeface="Arial"/>
                <a:cs typeface="Arial"/>
              </a:rPr>
              <a:t>Teacher pay </a:t>
            </a:r>
            <a:r>
              <a:rPr lang="en-US" sz="1000" dirty="0" smtClean="0">
                <a:solidFill>
                  <a:schemeClr val="bg1">
                    <a:lumMod val="50000"/>
                  </a:schemeClr>
                </a:solidFill>
                <a:latin typeface="Arial"/>
                <a:cs typeface="Arial"/>
              </a:rPr>
              <a:t>(underpaid teachers, pay cuts, etc.)</a:t>
            </a:r>
          </a:p>
          <a:p>
            <a:pPr>
              <a:lnSpc>
                <a:spcPts val="2000"/>
              </a:lnSpc>
              <a:spcBef>
                <a:spcPts val="2000"/>
              </a:spcBef>
            </a:pPr>
            <a:r>
              <a:rPr lang="en-US" sz="1000" b="1" dirty="0" smtClean="0">
                <a:latin typeface="Arial"/>
                <a:cs typeface="Arial"/>
              </a:rPr>
              <a:t>Testing </a:t>
            </a:r>
            <a:r>
              <a:rPr lang="en-US" sz="1000" dirty="0" smtClean="0">
                <a:solidFill>
                  <a:schemeClr val="bg1">
                    <a:lumMod val="50000"/>
                  </a:schemeClr>
                </a:solidFill>
                <a:latin typeface="Arial"/>
                <a:cs typeface="Arial"/>
              </a:rPr>
              <a:t>(teaching to the test, too much testing, etc.)</a:t>
            </a:r>
            <a:endParaRPr lang="en-US" sz="1000" dirty="0">
              <a:solidFill>
                <a:schemeClr val="bg1">
                  <a:lumMod val="50000"/>
                </a:schemeClr>
              </a:solidFill>
              <a:latin typeface="Arial"/>
              <a:cs typeface="Arial"/>
            </a:endParaRPr>
          </a:p>
          <a:p>
            <a:pPr>
              <a:spcBef>
                <a:spcPts val="2000"/>
              </a:spcBef>
            </a:pPr>
            <a:r>
              <a:rPr lang="en-US" sz="1000" b="1" dirty="0" smtClean="0">
                <a:latin typeface="Arial"/>
                <a:cs typeface="Arial"/>
              </a:rPr>
              <a:t>Not enough funding </a:t>
            </a:r>
            <a:r>
              <a:rPr lang="en-US" sz="1000" dirty="0" smtClean="0">
                <a:solidFill>
                  <a:schemeClr val="bg1">
                    <a:lumMod val="50000"/>
                  </a:schemeClr>
                </a:solidFill>
                <a:latin typeface="Arial"/>
                <a:cs typeface="Arial"/>
              </a:rPr>
              <a:t>(lack of funding, cuts, etc.)</a:t>
            </a:r>
            <a:endParaRPr lang="en-US" sz="1000" dirty="0">
              <a:solidFill>
                <a:schemeClr val="bg1">
                  <a:lumMod val="50000"/>
                </a:schemeClr>
              </a:solidFill>
              <a:latin typeface="Arial"/>
              <a:cs typeface="Arial"/>
            </a:endParaRPr>
          </a:p>
          <a:p>
            <a:pPr>
              <a:spcBef>
                <a:spcPts val="2000"/>
              </a:spcBef>
            </a:pPr>
            <a:r>
              <a:rPr lang="en-US" sz="1000" b="1" dirty="0" smtClean="0">
                <a:latin typeface="Arial"/>
                <a:cs typeface="Arial"/>
              </a:rPr>
              <a:t>Teachers </a:t>
            </a:r>
            <a:r>
              <a:rPr lang="en-US" sz="1000" dirty="0" smtClean="0">
                <a:solidFill>
                  <a:schemeClr val="bg1">
                    <a:lumMod val="50000"/>
                  </a:schemeClr>
                </a:solidFill>
                <a:latin typeface="Arial"/>
                <a:cs typeface="Arial"/>
              </a:rPr>
              <a:t>(losing, not enough, turnover, etc.)</a:t>
            </a:r>
            <a:endParaRPr lang="en-US" sz="1000" dirty="0">
              <a:solidFill>
                <a:schemeClr val="bg1">
                  <a:lumMod val="50000"/>
                </a:schemeClr>
              </a:solidFill>
              <a:latin typeface="Arial"/>
              <a:cs typeface="Arial"/>
            </a:endParaRPr>
          </a:p>
          <a:p>
            <a:pPr>
              <a:spcBef>
                <a:spcPts val="2000"/>
              </a:spcBef>
            </a:pPr>
            <a:r>
              <a:rPr lang="en-US" sz="1000" b="1" dirty="0" smtClean="0">
                <a:latin typeface="Arial"/>
                <a:cs typeface="Arial"/>
              </a:rPr>
              <a:t>Students aren’t learning enough </a:t>
            </a:r>
            <a:r>
              <a:rPr lang="en-US" sz="1000" dirty="0" smtClean="0">
                <a:solidFill>
                  <a:schemeClr val="bg1">
                    <a:lumMod val="50000"/>
                  </a:schemeClr>
                </a:solidFill>
                <a:latin typeface="Arial"/>
                <a:cs typeface="Arial"/>
              </a:rPr>
              <a:t>(no basics, etc.)</a:t>
            </a:r>
            <a:endParaRPr lang="en-US" sz="1000" dirty="0">
              <a:solidFill>
                <a:schemeClr val="bg1">
                  <a:lumMod val="50000"/>
                </a:schemeClr>
              </a:solidFill>
              <a:latin typeface="Arial"/>
              <a:cs typeface="Arial"/>
            </a:endParaRPr>
          </a:p>
        </p:txBody>
      </p:sp>
      <p:sp>
        <p:nvSpPr>
          <p:cNvPr id="36" name="Rectangle 35"/>
          <p:cNvSpPr/>
          <p:nvPr/>
        </p:nvSpPr>
        <p:spPr>
          <a:xfrm>
            <a:off x="0" y="5870938"/>
            <a:ext cx="9144000" cy="381000"/>
          </a:xfrm>
          <a:prstGeom prst="rect">
            <a:avLst/>
          </a:prstGeom>
          <a:solidFill>
            <a:schemeClr val="tx1"/>
          </a:solidFill>
          <a:ln>
            <a:noFill/>
          </a:ln>
          <a:scene3d>
            <a:camera prst="obliqueTopRight"/>
            <a:lightRig rig="threePt"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 name="Title 1"/>
          <p:cNvSpPr>
            <a:spLocks noGrp="1"/>
          </p:cNvSpPr>
          <p:nvPr>
            <p:ph type="title"/>
          </p:nvPr>
        </p:nvSpPr>
        <p:spPr/>
        <p:txBody>
          <a:bodyPr>
            <a:normAutofit/>
          </a:bodyPr>
          <a:lstStyle/>
          <a:p>
            <a:r>
              <a:rPr lang="en-US" sz="2100" dirty="0" smtClean="0"/>
              <a:t>Why Right Direction or Wrong Track?</a:t>
            </a:r>
            <a:endParaRPr lang="en-US" sz="2100" dirty="0"/>
          </a:p>
        </p:txBody>
      </p:sp>
      <p:sp>
        <p:nvSpPr>
          <p:cNvPr id="5" name="Rectangle 4"/>
          <p:cNvSpPr/>
          <p:nvPr/>
        </p:nvSpPr>
        <p:spPr>
          <a:xfrm>
            <a:off x="908755" y="6360858"/>
            <a:ext cx="8005058" cy="307777"/>
          </a:xfrm>
          <a:prstGeom prst="rect">
            <a:avLst/>
          </a:prstGeom>
        </p:spPr>
        <p:txBody>
          <a:bodyPr wrap="square" anchor="b">
            <a:spAutoFit/>
          </a:bodyPr>
          <a:lstStyle/>
          <a:p>
            <a:r>
              <a:rPr lang="en-US" sz="700" dirty="0">
                <a:solidFill>
                  <a:prstClr val="black"/>
                </a:solidFill>
                <a:latin typeface="Arial"/>
                <a:cs typeface="Arial"/>
              </a:rPr>
              <a:t>Base: Total Respondents, N=1235</a:t>
            </a:r>
            <a:br>
              <a:rPr lang="en-US" sz="700" dirty="0">
                <a:solidFill>
                  <a:prstClr val="black"/>
                </a:solidFill>
                <a:latin typeface="Arial"/>
                <a:cs typeface="Arial"/>
              </a:rPr>
            </a:br>
            <a:r>
              <a:rPr lang="en-US" sz="700" dirty="0">
                <a:solidFill>
                  <a:prstClr val="black"/>
                </a:solidFill>
                <a:latin typeface="Arial"/>
                <a:cs typeface="Arial"/>
              </a:rPr>
              <a:t>Q1a. What are the main reasons you think K-12 public education in North Carolina is [RESPONSE FROM Q1]? </a:t>
            </a:r>
          </a:p>
        </p:txBody>
      </p:sp>
      <p:pic>
        <p:nvPicPr>
          <p:cNvPr id="15" name="Picture 14" descr="wrong track.png"/>
          <p:cNvPicPr>
            <a:picLocks noChangeAspect="1"/>
          </p:cNvPicPr>
          <p:nvPr/>
        </p:nvPicPr>
        <p:blipFill rotWithShape="1">
          <a:blip r:embed="rId5"/>
          <a:srcRect b="58725"/>
          <a:stretch/>
        </p:blipFill>
        <p:spPr>
          <a:xfrm>
            <a:off x="685800" y="1774037"/>
            <a:ext cx="1167169" cy="777652"/>
          </a:xfrm>
          <a:prstGeom prst="rect">
            <a:avLst/>
          </a:prstGeom>
          <a:effectLst>
            <a:outerShdw blurRad="50800" dist="38100" algn="l" rotWithShape="0">
              <a:prstClr val="black">
                <a:alpha val="40000"/>
              </a:prstClr>
            </a:outerShdw>
          </a:effectLst>
        </p:spPr>
      </p:pic>
      <p:pic>
        <p:nvPicPr>
          <p:cNvPr id="16" name="Picture 15" descr="RIGHT DIRECTION.png"/>
          <p:cNvPicPr>
            <a:picLocks noChangeAspect="1"/>
          </p:cNvPicPr>
          <p:nvPr/>
        </p:nvPicPr>
        <p:blipFill rotWithShape="1">
          <a:blip r:embed="rId6"/>
          <a:srcRect b="58629"/>
          <a:stretch/>
        </p:blipFill>
        <p:spPr>
          <a:xfrm>
            <a:off x="7676007" y="1753572"/>
            <a:ext cx="1237806" cy="818583"/>
          </a:xfrm>
          <a:prstGeom prst="rect">
            <a:avLst/>
          </a:prstGeom>
          <a:effectLst>
            <a:outerShdw blurRad="50800" dist="38100" dir="10800000" algn="r" rotWithShape="0">
              <a:prstClr val="black">
                <a:alpha val="40000"/>
              </a:prstClr>
            </a:outerShdw>
          </a:effectLst>
        </p:spPr>
      </p:pic>
      <p:sp>
        <p:nvSpPr>
          <p:cNvPr id="3" name="TextBox 2"/>
          <p:cNvSpPr txBox="1"/>
          <p:nvPr/>
        </p:nvSpPr>
        <p:spPr>
          <a:xfrm>
            <a:off x="2062480" y="1744968"/>
            <a:ext cx="1534160" cy="707886"/>
          </a:xfrm>
          <a:prstGeom prst="rect">
            <a:avLst/>
          </a:prstGeom>
          <a:noFill/>
        </p:spPr>
        <p:txBody>
          <a:bodyPr wrap="square" rtlCol="0">
            <a:spAutoFit/>
          </a:bodyPr>
          <a:lstStyle/>
          <a:p>
            <a:r>
              <a:rPr lang="en-US" sz="4000" b="1" dirty="0" smtClean="0">
                <a:solidFill>
                  <a:srgbClr val="DE0208"/>
                </a:solidFill>
                <a:latin typeface="Arial"/>
                <a:cs typeface="Arial"/>
              </a:rPr>
              <a:t>59%</a:t>
            </a:r>
            <a:endParaRPr lang="en-US" sz="4000" b="1" dirty="0">
              <a:solidFill>
                <a:srgbClr val="DE0208"/>
              </a:solidFill>
              <a:latin typeface="Arial"/>
              <a:cs typeface="Arial"/>
            </a:endParaRPr>
          </a:p>
        </p:txBody>
      </p:sp>
      <p:cxnSp>
        <p:nvCxnSpPr>
          <p:cNvPr id="18" name="Straight Connector 17"/>
          <p:cNvCxnSpPr/>
          <p:nvPr/>
        </p:nvCxnSpPr>
        <p:spPr>
          <a:xfrm>
            <a:off x="4018432" y="2236505"/>
            <a:ext cx="0" cy="3310855"/>
          </a:xfrm>
          <a:prstGeom prst="line">
            <a:avLst/>
          </a:prstGeom>
          <a:ln w="9525">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35731" y="1744968"/>
            <a:ext cx="1220688" cy="707886"/>
          </a:xfrm>
          <a:prstGeom prst="rect">
            <a:avLst/>
          </a:prstGeom>
          <a:noFill/>
        </p:spPr>
        <p:txBody>
          <a:bodyPr wrap="square" rtlCol="0">
            <a:spAutoFit/>
          </a:bodyPr>
          <a:lstStyle/>
          <a:p>
            <a:r>
              <a:rPr lang="en-US" sz="4000" b="1" dirty="0" smtClean="0">
                <a:solidFill>
                  <a:srgbClr val="0F7000"/>
                </a:solidFill>
                <a:latin typeface="Arial"/>
                <a:cs typeface="Arial"/>
              </a:rPr>
              <a:t>24%</a:t>
            </a:r>
            <a:endParaRPr lang="en-US" sz="4000" b="1" dirty="0">
              <a:solidFill>
                <a:srgbClr val="0F7000"/>
              </a:solidFill>
              <a:latin typeface="Arial"/>
              <a:cs typeface="Arial"/>
            </a:endParaRPr>
          </a:p>
        </p:txBody>
      </p:sp>
    </p:spTree>
    <p:extLst>
      <p:ext uri="{BB962C8B-B14F-4D97-AF65-F5344CB8AC3E}">
        <p14:creationId xmlns:p14="http://schemas.microsoft.com/office/powerpoint/2010/main" val="324381780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006" y="6442519"/>
            <a:ext cx="8005058" cy="215444"/>
          </a:xfrm>
          <a:prstGeom prst="rect">
            <a:avLst/>
          </a:prstGeom>
        </p:spPr>
        <p:txBody>
          <a:bodyPr wrap="square" lIns="0" tIns="0" rIns="0" bIns="0" anchor="t" anchorCtr="0">
            <a:spAutoFit/>
          </a:bodyPr>
          <a:lstStyle/>
          <a:p>
            <a:r>
              <a:rPr lang="en-US" sz="700" dirty="0" smtClean="0">
                <a:solidFill>
                  <a:prstClr val="black"/>
                </a:solidFill>
                <a:latin typeface="Arial"/>
                <a:cs typeface="Arial"/>
              </a:rPr>
              <a:t>Base: Total </a:t>
            </a:r>
            <a:r>
              <a:rPr lang="en-US" sz="700" dirty="0">
                <a:solidFill>
                  <a:prstClr val="black"/>
                </a:solidFill>
                <a:latin typeface="Arial"/>
                <a:cs typeface="Arial"/>
              </a:rPr>
              <a:t>Respondents, 2013 (N=1519), 2015 (N=1235); </a:t>
            </a:r>
            <a:r>
              <a:rPr lang="en-US" sz="700" dirty="0" smtClean="0">
                <a:solidFill>
                  <a:prstClr val="black"/>
                </a:solidFill>
                <a:latin typeface="Arial"/>
                <a:cs typeface="Arial"/>
              </a:rPr>
              <a:t>If </a:t>
            </a:r>
            <a:r>
              <a:rPr lang="en-US" sz="700" dirty="0" smtClean="0">
                <a:solidFill>
                  <a:srgbClr val="000000"/>
                </a:solidFill>
                <a:latin typeface="Arial"/>
                <a:cs typeface="Arial"/>
              </a:rPr>
              <a:t>children attend public schools, 2013 (N=479), 2015 (311)</a:t>
            </a:r>
            <a:r>
              <a:rPr lang="en-US" sz="700" dirty="0">
                <a:solidFill>
                  <a:prstClr val="black"/>
                </a:solidFill>
                <a:latin typeface="Arial"/>
                <a:cs typeface="Arial"/>
              </a:rPr>
              <a:t> </a:t>
            </a:r>
            <a:r>
              <a:rPr lang="en-US" sz="700" dirty="0" smtClean="0">
                <a:solidFill>
                  <a:prstClr val="black"/>
                </a:solidFill>
                <a:latin typeface="Arial"/>
                <a:cs typeface="Arial"/>
              </a:rPr>
              <a:t>Q2. Thinking about </a:t>
            </a:r>
            <a:r>
              <a:rPr lang="en-US" sz="700" u="sng" dirty="0" smtClean="0">
                <a:solidFill>
                  <a:prstClr val="black"/>
                </a:solidFill>
                <a:latin typeface="Arial"/>
                <a:cs typeface="Arial"/>
              </a:rPr>
              <a:t>K-12 public education</a:t>
            </a:r>
            <a:r>
              <a:rPr lang="en-US" sz="700" dirty="0" smtClean="0">
                <a:solidFill>
                  <a:prstClr val="black"/>
                </a:solidFill>
                <a:latin typeface="Arial"/>
                <a:cs typeface="Arial"/>
              </a:rPr>
              <a:t>, what grade would you give each of the following? </a:t>
            </a:r>
            <a:r>
              <a:rPr lang="en-US" sz="700" b="1" dirty="0">
                <a:solidFill>
                  <a:prstClr val="black"/>
                </a:solidFill>
                <a:latin typeface="Arial"/>
                <a:cs typeface="Arial"/>
              </a:rPr>
              <a:t>Bold font</a:t>
            </a:r>
            <a:r>
              <a:rPr lang="en-US" sz="700" dirty="0">
                <a:solidFill>
                  <a:prstClr val="black"/>
                </a:solidFill>
                <a:latin typeface="Arial"/>
                <a:cs typeface="Arial"/>
              </a:rPr>
              <a:t> indicates statistically significant </a:t>
            </a:r>
            <a:r>
              <a:rPr lang="en-US" sz="700" dirty="0" smtClean="0">
                <a:solidFill>
                  <a:prstClr val="black"/>
                </a:solidFill>
                <a:latin typeface="Arial"/>
                <a:cs typeface="Arial"/>
              </a:rPr>
              <a:t>difference.</a:t>
            </a:r>
            <a:endParaRPr lang="en-US" sz="700" b="1" dirty="0">
              <a:solidFill>
                <a:prstClr val="black"/>
              </a:solidFill>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2141892292"/>
              </p:ext>
            </p:extLst>
          </p:nvPr>
        </p:nvGraphicFramePr>
        <p:xfrm>
          <a:off x="685800" y="2286000"/>
          <a:ext cx="8092465" cy="3276600"/>
        </p:xfrm>
        <a:graphic>
          <a:graphicData uri="http://schemas.openxmlformats.org/drawingml/2006/table">
            <a:tbl>
              <a:tblPr/>
              <a:tblGrid>
                <a:gridCol w="2014956"/>
                <a:gridCol w="938700"/>
                <a:gridCol w="931316"/>
                <a:gridCol w="1042271"/>
                <a:gridCol w="1042271"/>
                <a:gridCol w="1102152"/>
                <a:gridCol w="1020799"/>
              </a:tblGrid>
              <a:tr h="0">
                <a:tc>
                  <a:txBody>
                    <a:bodyPr/>
                    <a:lstStyle/>
                    <a:p>
                      <a:pPr algn="l" fontAlgn="b"/>
                      <a:r>
                        <a:rPr lang="en-US" sz="1600" b="1" i="0" u="none" strike="noStrike" dirty="0" smtClean="0">
                          <a:solidFill>
                            <a:schemeClr val="bg1">
                              <a:lumMod val="50000"/>
                            </a:schemeClr>
                          </a:solidFill>
                          <a:latin typeface="Arial"/>
                          <a:cs typeface="Arial"/>
                        </a:rPr>
                        <a:t>Report</a:t>
                      </a:r>
                      <a:r>
                        <a:rPr lang="en-US" sz="1600" b="1" i="0" u="none" strike="noStrike" baseline="0" dirty="0" smtClean="0">
                          <a:solidFill>
                            <a:schemeClr val="bg1">
                              <a:lumMod val="50000"/>
                            </a:schemeClr>
                          </a:solidFill>
                          <a:latin typeface="Arial"/>
                          <a:cs typeface="Arial"/>
                        </a:rPr>
                        <a:t> Card</a:t>
                      </a:r>
                      <a:br>
                        <a:rPr lang="en-US" sz="1600" b="1" i="0" u="none" strike="noStrike" baseline="0" dirty="0" smtClean="0">
                          <a:solidFill>
                            <a:schemeClr val="bg1">
                              <a:lumMod val="50000"/>
                            </a:schemeClr>
                          </a:solidFill>
                          <a:latin typeface="Arial"/>
                          <a:cs typeface="Arial"/>
                        </a:rPr>
                      </a:br>
                      <a:r>
                        <a:rPr lang="en-US" sz="1000" b="0" dirty="0" smtClean="0">
                          <a:solidFill>
                            <a:schemeClr val="bg1">
                              <a:lumMod val="50000"/>
                            </a:schemeClr>
                          </a:solidFill>
                          <a:latin typeface="Arial"/>
                          <a:cs typeface="Arial"/>
                        </a:rPr>
                        <a:t>Mean Rating</a:t>
                      </a:r>
                    </a:p>
                  </a:txBody>
                  <a:tcPr marL="182880" marT="137160" marB="91440" anchor="ctr">
                    <a:lnL>
                      <a:noFill/>
                    </a:lnL>
                    <a:lnR>
                      <a:noFill/>
                    </a:lnR>
                    <a:lnT>
                      <a:noFill/>
                    </a:lnT>
                    <a:lnB w="12700" cap="flat" cmpd="sng" algn="ctr">
                      <a:solidFill>
                        <a:srgbClr val="C0C0C0"/>
                      </a:solidFill>
                      <a:prstDash val="solid"/>
                      <a:round/>
                      <a:headEnd type="none" w="med" len="med"/>
                      <a:tailEnd type="none" w="med" len="med"/>
                    </a:lnB>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Public</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School(s)</a:t>
                      </a:r>
                    </a:p>
                  </a:txBody>
                  <a:tcPr marT="137160" marB="91440" anchor="ctr">
                    <a:lnL>
                      <a:noFill/>
                    </a:lnL>
                    <a:lnR>
                      <a:noFill/>
                    </a:lnR>
                    <a:lnT>
                      <a:noFill/>
                    </a:lnT>
                    <a:lnB w="12700" cap="flat" cmpd="sng" algn="ctr">
                      <a:solidFill>
                        <a:srgbClr val="C0C0C0"/>
                      </a:solidFill>
                      <a:prstDash val="solid"/>
                      <a:round/>
                      <a:headEnd type="none" w="med" len="med"/>
                      <a:tailEnd type="none" w="med" len="med"/>
                    </a:lnB>
                  </a:tcPr>
                </a:tc>
                <a:tc hMerge="1">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100" b="1" i="0" u="none" strike="noStrike" dirty="0" smtClean="0">
                        <a:solidFill>
                          <a:srgbClr val="000000"/>
                        </a:solidFill>
                        <a:latin typeface="+mn-lt"/>
                      </a:endParaRPr>
                    </a:p>
                  </a:txBody>
                  <a:tcPr marL="45720" marR="45720" anchor="b">
                    <a:lnL>
                      <a:noFill/>
                    </a:lnL>
                    <a:lnR>
                      <a:noFill/>
                    </a:lnR>
                    <a:lnT>
                      <a:noFill/>
                    </a:lnT>
                    <a:lnB w="12700" cap="flat" cmpd="sng" algn="ctr">
                      <a:solidFill>
                        <a:srgbClr val="C0C0C0"/>
                      </a:solidFill>
                      <a:prstDash val="solid"/>
                      <a:round/>
                      <a:headEnd type="none" w="med" len="med"/>
                      <a:tailEnd type="none" w="med" len="med"/>
                    </a:lnB>
                  </a:tcPr>
                </a:tc>
                <a:tc gridSpan="2">
                  <a:txBody>
                    <a:bodyPr/>
                    <a:lstStyle/>
                    <a:p>
                      <a:pPr algn="ctr" fontAlgn="t"/>
                      <a:r>
                        <a:rPr lang="en-US" sz="1100" b="1" i="0" u="none" strike="noStrike" dirty="0" smtClean="0">
                          <a:solidFill>
                            <a:srgbClr val="000000"/>
                          </a:solidFill>
                          <a:latin typeface="Arial"/>
                          <a:cs typeface="Arial"/>
                        </a:rPr>
                        <a:t>K-12</a:t>
                      </a:r>
                    </a:p>
                    <a:p>
                      <a:pPr algn="ctr" fontAlgn="t"/>
                      <a:r>
                        <a:rPr lang="en-US" sz="1100" b="1" i="0" u="none" strike="noStrike" dirty="0" smtClean="0">
                          <a:solidFill>
                            <a:srgbClr val="000000"/>
                          </a:solidFill>
                          <a:latin typeface="Arial"/>
                          <a:cs typeface="Arial"/>
                        </a:rPr>
                        <a:t>Teachers</a:t>
                      </a:r>
                    </a:p>
                  </a:txBody>
                  <a:tcPr marT="137160" marB="91440" anchor="ctr">
                    <a:lnL>
                      <a:noFill/>
                    </a:lnL>
                    <a:lnR>
                      <a:noFill/>
                    </a:lnR>
                    <a:lnT>
                      <a:noFill/>
                    </a:lnT>
                    <a:lnB w="12700" cap="flat" cmpd="sng" algn="ctr">
                      <a:solidFill>
                        <a:srgbClr val="C0C0C0"/>
                      </a:solidFill>
                      <a:prstDash val="solid"/>
                      <a:round/>
                      <a:headEnd type="none" w="med" len="med"/>
                      <a:tailEnd type="none" w="med" len="med"/>
                    </a:lnB>
                  </a:tcPr>
                </a:tc>
                <a:tc hMerge="1">
                  <a:txBody>
                    <a:bodyPr/>
                    <a:lstStyle/>
                    <a:p>
                      <a:pPr algn="ctr" fontAlgn="t"/>
                      <a:endParaRPr lang="en-US" sz="1100" b="1" i="0" u="none" strike="noStrike" dirty="0" smtClean="0">
                        <a:solidFill>
                          <a:srgbClr val="000000"/>
                        </a:solidFill>
                        <a:latin typeface="+mn-lt"/>
                      </a:endParaRPr>
                    </a:p>
                  </a:txBody>
                  <a:tcPr marL="45720" marR="45720" anchor="b">
                    <a:lnL>
                      <a:noFill/>
                    </a:lnL>
                    <a:lnR>
                      <a:noFill/>
                    </a:lnR>
                    <a:lnT>
                      <a:noFill/>
                    </a:lnT>
                    <a:lnB w="12700" cap="flat" cmpd="sng" algn="ctr">
                      <a:solidFill>
                        <a:srgbClr val="C0C0C0"/>
                      </a:solidFill>
                      <a:prstDash val="solid"/>
                      <a:round/>
                      <a:headEnd type="none" w="med" len="med"/>
                      <a:tailEnd type="none" w="med" len="med"/>
                    </a:lnB>
                  </a:tcPr>
                </a:tc>
                <a:tc gridSpan="2">
                  <a:txBody>
                    <a:bodyPr/>
                    <a:lstStyle/>
                    <a:p>
                      <a:pPr algn="ctr" fontAlgn="t"/>
                      <a:r>
                        <a:rPr lang="en-US" sz="1100" b="1" i="0" u="none" strike="noStrike" dirty="0" smtClean="0">
                          <a:solidFill>
                            <a:srgbClr val="000000"/>
                          </a:solidFill>
                          <a:latin typeface="Arial"/>
                          <a:cs typeface="Arial"/>
                        </a:rPr>
                        <a:t>Public Education</a:t>
                      </a:r>
                      <a:endParaRPr lang="en-US" sz="1100" b="1" i="0" u="none" strike="noStrike" baseline="0" dirty="0" smtClean="0">
                        <a:solidFill>
                          <a:srgbClr val="000000"/>
                        </a:solidFill>
                        <a:latin typeface="Arial"/>
                        <a:cs typeface="Arial"/>
                      </a:endParaRPr>
                    </a:p>
                    <a:p>
                      <a:pPr algn="ctr" fontAlgn="t"/>
                      <a:r>
                        <a:rPr lang="en-US" sz="1100" b="1" i="0" u="none" strike="noStrike" baseline="0" dirty="0" smtClean="0">
                          <a:solidFill>
                            <a:srgbClr val="000000"/>
                          </a:solidFill>
                          <a:latin typeface="Arial"/>
                          <a:cs typeface="Arial"/>
                        </a:rPr>
                        <a:t>Leaders/Admin.</a:t>
                      </a:r>
                      <a:endParaRPr lang="en-US" sz="1100" b="1" i="0" u="none" strike="noStrike" dirty="0" smtClean="0">
                        <a:solidFill>
                          <a:srgbClr val="000000"/>
                        </a:solidFill>
                        <a:latin typeface="Arial"/>
                        <a:cs typeface="Arial"/>
                      </a:endParaRPr>
                    </a:p>
                  </a:txBody>
                  <a:tcPr marT="137160" marB="91440" anchor="ctr">
                    <a:lnL>
                      <a:noFill/>
                    </a:lnL>
                    <a:lnR>
                      <a:noFill/>
                    </a:lnR>
                    <a:lnT>
                      <a:noFill/>
                    </a:lnT>
                    <a:lnB w="12700" cap="flat" cmpd="sng" algn="ctr">
                      <a:solidFill>
                        <a:srgbClr val="C0C0C0"/>
                      </a:solidFill>
                      <a:prstDash val="solid"/>
                      <a:round/>
                      <a:headEnd type="none" w="med" len="med"/>
                      <a:tailEnd type="none" w="med" len="med"/>
                    </a:lnB>
                  </a:tcPr>
                </a:tc>
                <a:tc hMerge="1">
                  <a:txBody>
                    <a:bodyPr/>
                    <a:lstStyle/>
                    <a:p>
                      <a:pPr algn="ctr" fontAlgn="t"/>
                      <a:endParaRPr lang="en-US" sz="1100" b="1" i="0" u="none" strike="noStrike" dirty="0" smtClean="0">
                        <a:solidFill>
                          <a:srgbClr val="000000"/>
                        </a:solidFill>
                        <a:latin typeface="+mn-lt"/>
                      </a:endParaRPr>
                    </a:p>
                  </a:txBody>
                  <a:tcPr marL="45720" marR="45720" anchor="b">
                    <a:lnL>
                      <a:noFill/>
                    </a:lnL>
                    <a:lnR>
                      <a:noFill/>
                    </a:lnR>
                    <a:lnT>
                      <a:noFill/>
                    </a:lnT>
                    <a:lnB w="12700" cap="flat" cmpd="sng" algn="ctr">
                      <a:solidFill>
                        <a:srgbClr val="C0C0C0"/>
                      </a:solidFill>
                      <a:prstDash val="solid"/>
                      <a:round/>
                      <a:headEnd type="none" w="med" len="med"/>
                      <a:tailEnd type="none" w="med" len="med"/>
                    </a:lnB>
                  </a:tcPr>
                </a:tc>
              </a:tr>
              <a:tr h="0">
                <a:tc>
                  <a:txBody>
                    <a:bodyPr/>
                    <a:lstStyle/>
                    <a:p>
                      <a:pPr algn="l" fontAlgn="b"/>
                      <a:endParaRPr lang="en-US" sz="1100" b="1" i="0" u="none" strike="noStrike" dirty="0" smtClean="0">
                        <a:solidFill>
                          <a:srgbClr val="000000"/>
                        </a:solidFill>
                        <a:latin typeface="Arial"/>
                        <a:cs typeface="Arial"/>
                      </a:endParaRP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chemeClr val="bg1">
                              <a:lumMod val="65000"/>
                            </a:schemeClr>
                          </a:solidFill>
                          <a:latin typeface="Arial"/>
                          <a:cs typeface="Arial"/>
                        </a:rPr>
                        <a:t>2013</a:t>
                      </a:r>
                      <a:endParaRPr lang="en-US" sz="15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547690"/>
                          </a:solidFill>
                          <a:latin typeface="Arial"/>
                          <a:cs typeface="Arial"/>
                        </a:rPr>
                        <a:t>2015</a:t>
                      </a:r>
                      <a:endParaRPr lang="en-US" sz="15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chemeClr val="bg1">
                              <a:lumMod val="65000"/>
                            </a:schemeClr>
                          </a:solidFill>
                          <a:latin typeface="Arial"/>
                          <a:cs typeface="Arial"/>
                        </a:rPr>
                        <a:t>2013</a:t>
                      </a:r>
                      <a:endParaRPr lang="en-US" sz="15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547690"/>
                          </a:solidFill>
                          <a:latin typeface="Arial"/>
                          <a:cs typeface="Arial"/>
                        </a:rPr>
                        <a:t>2015</a:t>
                      </a:r>
                      <a:endParaRPr lang="en-US" sz="15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chemeClr val="bg1">
                              <a:lumMod val="65000"/>
                            </a:schemeClr>
                          </a:solidFill>
                          <a:latin typeface="Arial"/>
                          <a:cs typeface="Arial"/>
                        </a:rPr>
                        <a:t>2013</a:t>
                      </a:r>
                      <a:endParaRPr lang="en-US" sz="15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547690"/>
                          </a:solidFill>
                          <a:latin typeface="Arial"/>
                          <a:cs typeface="Arial"/>
                        </a:rPr>
                        <a:t>2015</a:t>
                      </a:r>
                      <a:endParaRPr lang="en-US" sz="15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729402">
                <a:tc>
                  <a:txBody>
                    <a:bodyPr/>
                    <a:lstStyle/>
                    <a:p>
                      <a:pPr algn="l" fontAlgn="b"/>
                      <a:r>
                        <a:rPr lang="en-US" sz="1100" b="1" i="0" u="none" strike="noStrike" dirty="0" smtClean="0">
                          <a:solidFill>
                            <a:srgbClr val="000000"/>
                          </a:solidFill>
                          <a:latin typeface="Arial"/>
                          <a:cs typeface="Arial"/>
                        </a:rPr>
                        <a:t>Where child attends</a:t>
                      </a: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(3.3)</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(3.1)</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(3.3)</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(3.1)</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(3.1)</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(2.8)</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729402">
                <a:tc>
                  <a:txBody>
                    <a:bodyPr/>
                    <a:lstStyle/>
                    <a:p>
                      <a:pPr algn="l" fontAlgn="b"/>
                      <a:r>
                        <a:rPr lang="en-US" sz="1100" b="1" i="0" u="none" strike="noStrike" dirty="0" smtClean="0">
                          <a:solidFill>
                            <a:srgbClr val="000000"/>
                          </a:solidFill>
                          <a:latin typeface="Arial"/>
                          <a:cs typeface="Arial"/>
                        </a:rPr>
                        <a:t>In district</a:t>
                      </a: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chemeClr val="bg1">
                              <a:lumMod val="65000"/>
                            </a:schemeClr>
                          </a:solidFill>
                          <a:latin typeface="Arial"/>
                          <a:cs typeface="Arial"/>
                        </a:rPr>
                        <a:t>B-</a:t>
                      </a:r>
                    </a:p>
                    <a:p>
                      <a:pPr algn="ctr" fontAlgn="t"/>
                      <a:r>
                        <a:rPr lang="en-US" sz="1300" b="1" i="0" u="none" strike="noStrike" dirty="0" smtClean="0">
                          <a:solidFill>
                            <a:schemeClr val="bg1">
                              <a:lumMod val="65000"/>
                            </a:schemeClr>
                          </a:solidFill>
                          <a:latin typeface="Arial"/>
                          <a:cs typeface="Arial"/>
                        </a:rPr>
                        <a:t>(2.8)</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(2.6)</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chemeClr val="bg1">
                              <a:lumMod val="65000"/>
                            </a:schemeClr>
                          </a:solidFill>
                          <a:latin typeface="Arial"/>
                          <a:cs typeface="Arial"/>
                        </a:rPr>
                        <a:t>B</a:t>
                      </a:r>
                    </a:p>
                    <a:p>
                      <a:pPr algn="ctr" fontAlgn="t"/>
                      <a:r>
                        <a:rPr lang="en-US" sz="1200" b="0" i="0" u="none" strike="noStrike" dirty="0" smtClean="0">
                          <a:solidFill>
                            <a:schemeClr val="bg1">
                              <a:lumMod val="65000"/>
                            </a:schemeClr>
                          </a:solidFill>
                          <a:latin typeface="Arial"/>
                          <a:cs typeface="Arial"/>
                        </a:rPr>
                        <a:t>(2.9)</a:t>
                      </a:r>
                      <a:endParaRPr lang="en-US" sz="12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B-/C+</a:t>
                      </a:r>
                    </a:p>
                    <a:p>
                      <a:pPr algn="ctr" fontAlgn="t"/>
                      <a:r>
                        <a:rPr lang="en-US" sz="1200" b="0" i="0" u="none" strike="noStrike" dirty="0" smtClean="0">
                          <a:solidFill>
                            <a:schemeClr val="bg1">
                              <a:lumMod val="65000"/>
                            </a:schemeClr>
                          </a:solidFill>
                          <a:latin typeface="Arial"/>
                          <a:cs typeface="Arial"/>
                        </a:rPr>
                        <a:t>(2.5)</a:t>
                      </a:r>
                      <a:endParaRPr lang="en-US" sz="12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C+</a:t>
                      </a:r>
                    </a:p>
                    <a:p>
                      <a:pPr algn="ctr" fontAlgn="t"/>
                      <a:r>
                        <a:rPr lang="en-US" sz="1200" b="0" i="0" u="none" strike="noStrike" dirty="0" smtClean="0">
                          <a:solidFill>
                            <a:srgbClr val="547690"/>
                          </a:solidFill>
                          <a:latin typeface="Arial"/>
                          <a:cs typeface="Arial"/>
                        </a:rPr>
                        <a:t>(2.4)</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729402">
                <a:tc>
                  <a:txBody>
                    <a:bodyPr/>
                    <a:lstStyle/>
                    <a:p>
                      <a:pPr algn="l" fontAlgn="b"/>
                      <a:r>
                        <a:rPr lang="en-US" sz="1100" b="1" i="0" u="none" strike="noStrike" dirty="0" smtClean="0">
                          <a:solidFill>
                            <a:srgbClr val="000000"/>
                          </a:solidFill>
                          <a:latin typeface="Arial"/>
                          <a:cs typeface="Arial"/>
                        </a:rPr>
                        <a:t>In</a:t>
                      </a:r>
                      <a:r>
                        <a:rPr lang="en-US" sz="1100" b="1" i="0" u="none" strike="noStrike" baseline="0" dirty="0" smtClean="0">
                          <a:solidFill>
                            <a:srgbClr val="000000"/>
                          </a:solidFill>
                          <a:latin typeface="Arial"/>
                          <a:cs typeface="Arial"/>
                        </a:rPr>
                        <a:t> s</a:t>
                      </a:r>
                      <a:r>
                        <a:rPr lang="en-US" sz="1100" b="1" i="0" u="none" strike="noStrike" dirty="0" smtClean="0">
                          <a:solidFill>
                            <a:srgbClr val="000000"/>
                          </a:solidFill>
                          <a:latin typeface="Arial"/>
                          <a:cs typeface="Arial"/>
                        </a:rPr>
                        <a:t>tate of NC </a:t>
                      </a:r>
                      <a:r>
                        <a:rPr lang="en-US" sz="1100" b="1" i="0" u="none" strike="noStrike" baseline="0" dirty="0" smtClean="0">
                          <a:solidFill>
                            <a:srgbClr val="000000"/>
                          </a:solidFill>
                          <a:latin typeface="Arial"/>
                          <a:cs typeface="Arial"/>
                        </a:rPr>
                        <a:t>as a whole</a:t>
                      </a:r>
                      <a:endParaRPr lang="en-US" sz="1100" b="1" i="0" u="none" strike="noStrike" dirty="0">
                        <a:solidFill>
                          <a:srgbClr val="000000"/>
                        </a:solidFill>
                        <a:latin typeface="Arial"/>
                        <a:cs typeface="Arial"/>
                      </a:endParaRPr>
                    </a:p>
                  </a:txBody>
                  <a:tcPr marL="182880"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C+</a:t>
                      </a:r>
                    </a:p>
                    <a:p>
                      <a:pPr algn="ctr" fontAlgn="t"/>
                      <a:r>
                        <a:rPr lang="en-US" sz="1300" b="1" i="0" u="none" strike="noStrike" dirty="0" smtClean="0">
                          <a:solidFill>
                            <a:schemeClr val="bg1">
                              <a:lumMod val="65000"/>
                            </a:schemeClr>
                          </a:solidFill>
                          <a:latin typeface="Arial"/>
                          <a:cs typeface="Arial"/>
                        </a:rPr>
                        <a:t>(2.4)</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C</a:t>
                      </a:r>
                    </a:p>
                    <a:p>
                      <a:pPr algn="ctr" fontAlgn="t"/>
                      <a:r>
                        <a:rPr lang="en-US" sz="1200" b="0" i="0" u="none" strike="noStrike" dirty="0" smtClean="0">
                          <a:solidFill>
                            <a:srgbClr val="547690"/>
                          </a:solidFill>
                          <a:latin typeface="Arial"/>
                          <a:cs typeface="Arial"/>
                        </a:rPr>
                        <a:t>(2.2)</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B-</a:t>
                      </a:r>
                    </a:p>
                    <a:p>
                      <a:pPr algn="ctr" fontAlgn="t"/>
                      <a:r>
                        <a:rPr lang="en-US" sz="1200" b="0" i="0" u="none" strike="noStrike" dirty="0" smtClean="0">
                          <a:solidFill>
                            <a:schemeClr val="bg1">
                              <a:lumMod val="65000"/>
                            </a:schemeClr>
                          </a:solidFill>
                          <a:latin typeface="Arial"/>
                          <a:cs typeface="Arial"/>
                        </a:rPr>
                        <a:t>(2.6)</a:t>
                      </a:r>
                      <a:endParaRPr lang="en-US" sz="1200" b="0"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(2.7)</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chemeClr val="bg1">
                              <a:lumMod val="65000"/>
                            </a:schemeClr>
                          </a:solidFill>
                          <a:latin typeface="Arial"/>
                          <a:cs typeface="Arial"/>
                        </a:rPr>
                        <a:t>C+</a:t>
                      </a:r>
                    </a:p>
                    <a:p>
                      <a:pPr algn="ctr" fontAlgn="t"/>
                      <a:r>
                        <a:rPr lang="en-US" sz="1300" b="1" i="0" u="none" strike="noStrike" dirty="0" smtClean="0">
                          <a:solidFill>
                            <a:schemeClr val="bg1">
                              <a:lumMod val="65000"/>
                            </a:schemeClr>
                          </a:solidFill>
                          <a:latin typeface="Arial"/>
                          <a:cs typeface="Arial"/>
                        </a:rPr>
                        <a:t>(2.3)</a:t>
                      </a:r>
                      <a:endParaRPr lang="en-US" sz="1300" b="1" i="0" u="none" strike="noStrike" dirty="0">
                        <a:solidFill>
                          <a:schemeClr val="bg1">
                            <a:lumMod val="65000"/>
                          </a:schemeClr>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C</a:t>
                      </a:r>
                    </a:p>
                    <a:p>
                      <a:pPr algn="ctr" fontAlgn="t"/>
                      <a:r>
                        <a:rPr lang="en-US" sz="1200" b="0" i="0" u="none" strike="noStrike" dirty="0" smtClean="0">
                          <a:solidFill>
                            <a:srgbClr val="547690"/>
                          </a:solidFill>
                          <a:latin typeface="Arial"/>
                          <a:cs typeface="Arial"/>
                        </a:rPr>
                        <a:t>(2.1)</a:t>
                      </a:r>
                      <a:endParaRPr lang="en-US" sz="1200" b="0" i="0" u="none" strike="noStrike" dirty="0">
                        <a:solidFill>
                          <a:srgbClr val="547690"/>
                        </a:solidFill>
                        <a:latin typeface="Arial"/>
                        <a:cs typeface="Arial"/>
                      </a:endParaRPr>
                    </a:p>
                  </a:txBody>
                  <a:tcPr marT="137160" marB="9144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13" name="Title 39"/>
          <p:cNvSpPr txBox="1">
            <a:spLocks/>
          </p:cNvSpPr>
          <p:nvPr/>
        </p:nvSpPr>
        <p:spPr>
          <a:xfrm>
            <a:off x="685800" y="0"/>
            <a:ext cx="4779570" cy="1691640"/>
          </a:xfrm>
          <a:prstGeom prst="rect">
            <a:avLst/>
          </a:prstGeom>
          <a:noFill/>
        </p:spPr>
        <p:txBody>
          <a:bodyPr vert="horz" lIns="0" tIns="0" rIns="0" bIns="0" rtlCol="0" anchor="ctr" anchorCtr="0">
            <a:no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Voter ratings of schools, teachers and leaders</a:t>
            </a:r>
            <a:endParaRPr lang="en-US" sz="2800" b="1" dirty="0">
              <a:solidFill>
                <a:srgbClr val="547690"/>
              </a:solidFill>
              <a:latin typeface="Arial"/>
              <a:ea typeface="ヒラギノ角ゴ Pro W3" charset="-128"/>
              <a:cs typeface="Arial"/>
            </a:endParaRPr>
          </a:p>
        </p:txBody>
      </p:sp>
      <p:pic>
        <p:nvPicPr>
          <p:cNvPr id="2" name="Picture 1"/>
          <p:cNvPicPr>
            <a:picLocks noChangeAspect="1"/>
          </p:cNvPicPr>
          <p:nvPr/>
        </p:nvPicPr>
        <p:blipFill>
          <a:blip r:embed="rId3"/>
          <a:stretch>
            <a:fillRect/>
          </a:stretch>
        </p:blipFill>
        <p:spPr>
          <a:xfrm>
            <a:off x="3224359" y="1731355"/>
            <a:ext cx="838200" cy="596900"/>
          </a:xfrm>
          <a:prstGeom prst="rect">
            <a:avLst/>
          </a:prstGeom>
        </p:spPr>
      </p:pic>
      <p:pic>
        <p:nvPicPr>
          <p:cNvPr id="3" name="Picture 2"/>
          <p:cNvPicPr>
            <a:picLocks noChangeAspect="1"/>
          </p:cNvPicPr>
          <p:nvPr/>
        </p:nvPicPr>
        <p:blipFill>
          <a:blip r:embed="rId4"/>
          <a:stretch>
            <a:fillRect/>
          </a:stretch>
        </p:blipFill>
        <p:spPr>
          <a:xfrm>
            <a:off x="5213571" y="1769455"/>
            <a:ext cx="774700" cy="558800"/>
          </a:xfrm>
          <a:prstGeom prst="rect">
            <a:avLst/>
          </a:prstGeom>
        </p:spPr>
      </p:pic>
      <p:pic>
        <p:nvPicPr>
          <p:cNvPr id="6" name="Picture 5"/>
          <p:cNvPicPr>
            <a:picLocks noChangeAspect="1"/>
          </p:cNvPicPr>
          <p:nvPr/>
        </p:nvPicPr>
        <p:blipFill>
          <a:blip r:embed="rId5"/>
          <a:stretch>
            <a:fillRect/>
          </a:stretch>
        </p:blipFill>
        <p:spPr>
          <a:xfrm>
            <a:off x="7299416" y="1782155"/>
            <a:ext cx="927100" cy="546100"/>
          </a:xfrm>
          <a:prstGeom prst="rect">
            <a:avLst/>
          </a:prstGeom>
        </p:spPr>
      </p:pic>
    </p:spTree>
    <p:extLst>
      <p:ext uri="{BB962C8B-B14F-4D97-AF65-F5344CB8AC3E}">
        <p14:creationId xmlns:p14="http://schemas.microsoft.com/office/powerpoint/2010/main" val="194984057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69499930"/>
              </p:ext>
            </p:extLst>
          </p:nvPr>
        </p:nvGraphicFramePr>
        <p:xfrm>
          <a:off x="3882863" y="1580498"/>
          <a:ext cx="4991459" cy="4297680"/>
        </p:xfrm>
        <a:graphic>
          <a:graphicData uri="http://schemas.openxmlformats.org/drawingml/2006/table">
            <a:tbl>
              <a:tblPr/>
              <a:tblGrid>
                <a:gridCol w="2376212"/>
                <a:gridCol w="831167"/>
                <a:gridCol w="886579"/>
                <a:gridCol w="897501"/>
              </a:tblGrid>
              <a:tr h="815615">
                <a:tc>
                  <a:txBody>
                    <a:bodyPr/>
                    <a:lstStyle/>
                    <a:p>
                      <a:pPr algn="l" fontAlgn="b"/>
                      <a:r>
                        <a:rPr lang="en-US" sz="1600" b="1" i="0" u="none" strike="noStrike" dirty="0" smtClean="0">
                          <a:solidFill>
                            <a:schemeClr val="bg1">
                              <a:lumMod val="50000"/>
                            </a:schemeClr>
                          </a:solidFill>
                          <a:latin typeface="Arial"/>
                          <a:cs typeface="Arial"/>
                        </a:rPr>
                        <a:t>Report</a:t>
                      </a:r>
                      <a:r>
                        <a:rPr lang="en-US" sz="1600" b="1" i="0" u="none" strike="noStrike" baseline="0" dirty="0" smtClean="0">
                          <a:solidFill>
                            <a:schemeClr val="bg1">
                              <a:lumMod val="50000"/>
                            </a:schemeClr>
                          </a:solidFill>
                          <a:latin typeface="Arial"/>
                          <a:cs typeface="Arial"/>
                        </a:rPr>
                        <a:t> Card</a:t>
                      </a:r>
                      <a:br>
                        <a:rPr lang="en-US" sz="1600" b="1" i="0" u="none" strike="noStrike" baseline="0" dirty="0" smtClean="0">
                          <a:solidFill>
                            <a:schemeClr val="bg1">
                              <a:lumMod val="50000"/>
                            </a:schemeClr>
                          </a:solidFill>
                          <a:latin typeface="Arial"/>
                          <a:cs typeface="Arial"/>
                        </a:rPr>
                      </a:br>
                      <a:r>
                        <a:rPr lang="en-US" sz="1000" b="0" dirty="0" smtClean="0">
                          <a:solidFill>
                            <a:schemeClr val="bg1">
                              <a:lumMod val="50000"/>
                            </a:schemeClr>
                          </a:solidFill>
                          <a:latin typeface="Arial"/>
                          <a:cs typeface="Arial"/>
                        </a:rPr>
                        <a:t>Mean Rating</a:t>
                      </a:r>
                    </a:p>
                  </a:txBody>
                  <a:tcPr marL="182880" marR="45720" marT="182880" marB="182880" anchor="ctr">
                    <a:lnL>
                      <a:noFill/>
                    </a:lnL>
                    <a:lnR>
                      <a:noFill/>
                    </a:lnR>
                    <a:lnT>
                      <a:noFill/>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bg1">
                              <a:lumMod val="50000"/>
                            </a:schemeClr>
                          </a:solidFill>
                          <a:latin typeface="Arial"/>
                          <a:cs typeface="Arial"/>
                        </a:rPr>
                        <a:t>Overall</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bg1">
                              <a:lumMod val="50000"/>
                            </a:schemeClr>
                          </a:solidFill>
                          <a:latin typeface="Arial"/>
                          <a:cs typeface="Arial"/>
                        </a:rPr>
                        <a:t>Grade</a:t>
                      </a:r>
                    </a:p>
                  </a:txBody>
                  <a:tcPr marL="45720" marR="45720" marT="182880" marB="182880" anchor="ctr">
                    <a:lnL>
                      <a:noFill/>
                    </a:lnL>
                    <a:lnR>
                      <a:noFill/>
                    </a:lnR>
                    <a:lnT>
                      <a:noFill/>
                    </a:lnT>
                    <a:lnB w="12700" cap="flat" cmpd="sng" algn="ctr">
                      <a:solidFill>
                        <a:srgbClr val="C0C0C0"/>
                      </a:solidFill>
                      <a:prstDash val="solid"/>
                      <a:round/>
                      <a:headEnd type="none" w="med" len="med"/>
                      <a:tailEnd type="none" w="med" len="med"/>
                    </a:lnB>
                  </a:tcPr>
                </a:tc>
                <a:tc>
                  <a:txBody>
                    <a:bodyPr/>
                    <a:lstStyle/>
                    <a:p>
                      <a:pPr algn="ctr" fontAlgn="t"/>
                      <a:r>
                        <a:rPr lang="en-US" sz="1100" b="1" i="0" u="none" strike="noStrike" dirty="0" smtClean="0">
                          <a:solidFill>
                            <a:schemeClr val="bg1">
                              <a:lumMod val="50000"/>
                            </a:schemeClr>
                          </a:solidFill>
                          <a:latin typeface="Arial"/>
                          <a:cs typeface="Arial"/>
                        </a:rPr>
                        <a:t>Don’t </a:t>
                      </a:r>
                      <a:br>
                        <a:rPr lang="en-US" sz="1100" b="1" i="0" u="none" strike="noStrike" dirty="0" smtClean="0">
                          <a:solidFill>
                            <a:schemeClr val="bg1">
                              <a:lumMod val="50000"/>
                            </a:schemeClr>
                          </a:solidFill>
                          <a:latin typeface="Arial"/>
                          <a:cs typeface="Arial"/>
                        </a:rPr>
                      </a:br>
                      <a:r>
                        <a:rPr lang="en-US" sz="1100" b="1" i="0" u="none" strike="noStrike" dirty="0" smtClean="0">
                          <a:solidFill>
                            <a:schemeClr val="bg1">
                              <a:lumMod val="50000"/>
                            </a:schemeClr>
                          </a:solidFill>
                          <a:latin typeface="Arial"/>
                          <a:cs typeface="Arial"/>
                        </a:rPr>
                        <a:t>Know</a:t>
                      </a:r>
                      <a:r>
                        <a:rPr lang="en-US" sz="1100" b="1" i="0" u="none" strike="noStrike" baseline="0" dirty="0" smtClean="0">
                          <a:solidFill>
                            <a:schemeClr val="bg1">
                              <a:lumMod val="50000"/>
                            </a:schemeClr>
                          </a:solidFill>
                          <a:latin typeface="Arial"/>
                          <a:cs typeface="Arial"/>
                        </a:rPr>
                        <a:t> </a:t>
                      </a:r>
                      <a:r>
                        <a:rPr lang="en-US" sz="1100" b="1" i="0" u="none" strike="noStrike" dirty="0" smtClean="0">
                          <a:solidFill>
                            <a:schemeClr val="bg1">
                              <a:lumMod val="50000"/>
                            </a:schemeClr>
                          </a:solidFill>
                          <a:latin typeface="Arial"/>
                          <a:cs typeface="Arial"/>
                        </a:rPr>
                        <a:t>%</a:t>
                      </a:r>
                    </a:p>
                  </a:txBody>
                  <a:tcPr marL="45720" marR="45720" marT="182880" marB="182880" anchor="ctr">
                    <a:lnL>
                      <a:noFill/>
                    </a:lnL>
                    <a:lnR>
                      <a:noFill/>
                    </a:lnR>
                    <a:lnT>
                      <a:noFill/>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chemeClr val="bg1">
                              <a:lumMod val="50000"/>
                            </a:schemeClr>
                          </a:solidFill>
                          <a:latin typeface="Arial"/>
                          <a:cs typeface="Arial"/>
                        </a:rPr>
                        <a:t>“Extremely</a:t>
                      </a:r>
                      <a:r>
                        <a:rPr lang="en-US" sz="1100" b="1" i="0" u="none" strike="noStrike" baseline="0" dirty="0" smtClean="0">
                          <a:solidFill>
                            <a:schemeClr val="bg1">
                              <a:lumMod val="50000"/>
                            </a:schemeClr>
                          </a:solidFill>
                          <a:latin typeface="Arial"/>
                          <a:cs typeface="Arial"/>
                        </a:rPr>
                        <a:t> Familiar” </a:t>
                      </a:r>
                      <a:r>
                        <a:rPr lang="en-US" sz="1100" b="1" i="0" u="none" strike="noStrike" dirty="0" smtClean="0">
                          <a:solidFill>
                            <a:schemeClr val="bg1">
                              <a:lumMod val="50000"/>
                            </a:schemeClr>
                          </a:solidFill>
                          <a:latin typeface="Arial"/>
                          <a:cs typeface="Arial"/>
                        </a:rPr>
                        <a:t>Grade </a:t>
                      </a:r>
                    </a:p>
                  </a:txBody>
                  <a:tcPr marL="45720" marR="45720" marT="182880" marB="182880" anchor="ctr">
                    <a:lnL>
                      <a:noFill/>
                    </a:lnL>
                    <a:lnR>
                      <a:noFill/>
                    </a:lnR>
                    <a:lnT>
                      <a:noFill/>
                    </a:lnT>
                    <a:lnB w="12700" cap="flat" cmpd="sng" algn="ctr">
                      <a:solidFill>
                        <a:srgbClr val="C0C0C0"/>
                      </a:solidFill>
                      <a:prstDash val="solid"/>
                      <a:round/>
                      <a:headEnd type="none" w="med" len="med"/>
                      <a:tailEnd type="none" w="med" len="med"/>
                    </a:lnB>
                  </a:tcPr>
                </a:tc>
              </a:tr>
              <a:tr h="815781">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K-12 Charter</a:t>
                      </a:r>
                    </a:p>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000000"/>
                          </a:solidFill>
                          <a:latin typeface="Arial"/>
                          <a:cs typeface="Arial"/>
                        </a:rPr>
                        <a:t>School(s) in your Community</a:t>
                      </a: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endParaRPr lang="en-US" sz="1200" b="0" i="0" u="none" strike="noStrike" dirty="0">
                        <a:solidFill>
                          <a:srgbClr val="547690"/>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7F7F7F"/>
                          </a:solidFill>
                          <a:latin typeface="Arial"/>
                          <a:cs typeface="Arial"/>
                        </a:rPr>
                        <a:t>41%</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15781">
                <a:tc>
                  <a:txBody>
                    <a:bodyPr/>
                    <a:lstStyle/>
                    <a:p>
                      <a:pPr algn="ctr" fontAlgn="t"/>
                      <a:r>
                        <a:rPr lang="en-US" sz="1100" b="1" i="0" u="none" strike="noStrike" dirty="0" smtClean="0">
                          <a:solidFill>
                            <a:srgbClr val="000000"/>
                          </a:solidFill>
                          <a:latin typeface="Arial"/>
                          <a:cs typeface="Arial"/>
                        </a:rPr>
                        <a:t>K-12 Charter </a:t>
                      </a:r>
                      <a:br>
                        <a:rPr lang="en-US" sz="1100" b="1" i="0" u="none" strike="noStrike" dirty="0" smtClean="0">
                          <a:solidFill>
                            <a:srgbClr val="000000"/>
                          </a:solidFill>
                          <a:latin typeface="Arial"/>
                          <a:cs typeface="Arial"/>
                        </a:rPr>
                      </a:br>
                      <a:r>
                        <a:rPr lang="en-US" sz="1100" b="1" i="0" u="none" strike="noStrike" dirty="0" smtClean="0">
                          <a:solidFill>
                            <a:srgbClr val="000000"/>
                          </a:solidFill>
                          <a:latin typeface="Arial"/>
                          <a:cs typeface="Arial"/>
                        </a:rPr>
                        <a:t>Education in NC</a:t>
                      </a: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(2.8)</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7F7F7F"/>
                          </a:solidFill>
                          <a:latin typeface="Arial"/>
                          <a:cs typeface="Arial"/>
                        </a:rPr>
                        <a:t>43%</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(2.6)</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15781">
                <a:tc>
                  <a:txBody>
                    <a:bodyPr/>
                    <a:lstStyle/>
                    <a:p>
                      <a:pPr algn="ctr" fontAlgn="t"/>
                      <a:r>
                        <a:rPr lang="en-US" sz="1100" b="1" i="0" u="none" strike="noStrike" dirty="0" smtClean="0">
                          <a:solidFill>
                            <a:srgbClr val="000000"/>
                          </a:solidFill>
                          <a:latin typeface="Arial"/>
                          <a:cs typeface="Arial"/>
                        </a:rPr>
                        <a:t>K-12 Charter</a:t>
                      </a:r>
                    </a:p>
                    <a:p>
                      <a:pPr algn="ctr" fontAlgn="t"/>
                      <a:r>
                        <a:rPr lang="en-US" sz="1100" b="1" i="0" u="none" strike="noStrike" dirty="0" smtClean="0">
                          <a:solidFill>
                            <a:srgbClr val="000000"/>
                          </a:solidFill>
                          <a:latin typeface="Arial"/>
                          <a:cs typeface="Arial"/>
                        </a:rPr>
                        <a:t>Teachers</a:t>
                      </a: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(3.0)</a:t>
                      </a:r>
                      <a:endParaRPr lang="en-US" sz="1200" b="0" i="0" u="none" strike="noStrike" dirty="0">
                        <a:solidFill>
                          <a:srgbClr val="547690"/>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500" b="0" i="0" u="none" strike="noStrike" dirty="0" smtClean="0">
                          <a:solidFill>
                            <a:srgbClr val="7F7F7F"/>
                          </a:solidFill>
                          <a:latin typeface="Arial"/>
                          <a:cs typeface="Arial"/>
                        </a:rPr>
                        <a:t>41%</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(2.9)</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815781">
                <a:tc>
                  <a:txBody>
                    <a:bodyPr/>
                    <a:lstStyle/>
                    <a:p>
                      <a:pPr algn="ctr" fontAlgn="t"/>
                      <a:r>
                        <a:rPr lang="en-US" sz="1100" b="1" i="0" u="none" strike="noStrike" baseline="0" dirty="0" smtClean="0">
                          <a:solidFill>
                            <a:srgbClr val="000000"/>
                          </a:solidFill>
                          <a:latin typeface="Arial"/>
                          <a:cs typeface="Arial"/>
                        </a:rPr>
                        <a:t>Charter School</a:t>
                      </a:r>
                    </a:p>
                    <a:p>
                      <a:pPr algn="ctr" fontAlgn="t"/>
                      <a:r>
                        <a:rPr lang="en-US" sz="1100" b="1" i="0" u="none" strike="noStrike" baseline="0" dirty="0" smtClean="0">
                          <a:solidFill>
                            <a:srgbClr val="000000"/>
                          </a:solidFill>
                          <a:latin typeface="Arial"/>
                          <a:cs typeface="Arial"/>
                        </a:rPr>
                        <a:t>Leaders/Admin.</a:t>
                      </a:r>
                      <a:endParaRPr lang="en-US" sz="1100" b="1" i="0" u="none" strike="noStrike" dirty="0" smtClean="0">
                        <a:solidFill>
                          <a:srgbClr val="000000"/>
                        </a:solidFill>
                        <a:latin typeface="Arial"/>
                        <a:cs typeface="Arial"/>
                      </a:endParaRPr>
                    </a:p>
                  </a:txBody>
                  <a:tcPr marL="109728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(2.8)</a:t>
                      </a:r>
                      <a:endParaRPr lang="en-US" sz="1200" b="0" i="0" u="none" strike="noStrike" dirty="0">
                        <a:solidFill>
                          <a:srgbClr val="547690"/>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1500" b="0" i="0" u="none" strike="noStrike" dirty="0" smtClean="0">
                          <a:solidFill>
                            <a:srgbClr val="7F7F7F"/>
                          </a:solidFill>
                          <a:latin typeface="Arial"/>
                          <a:cs typeface="Arial"/>
                        </a:rPr>
                        <a:t>42%</a:t>
                      </a:r>
                      <a:endParaRPr lang="en-US" sz="1500" b="0" i="0" u="none" strike="noStrike" dirty="0">
                        <a:solidFill>
                          <a:srgbClr val="7F7F7F"/>
                        </a:solidFill>
                        <a:latin typeface="Arial"/>
                        <a:cs typeface="Arial"/>
                      </a:endParaRP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fontAlgn="t"/>
                      <a:r>
                        <a:rPr lang="en-US" sz="2000" b="1" i="0" u="none" strike="noStrike" dirty="0" smtClean="0">
                          <a:solidFill>
                            <a:srgbClr val="547690"/>
                          </a:solidFill>
                          <a:latin typeface="Arial"/>
                          <a:cs typeface="Arial"/>
                        </a:rPr>
                        <a:t>B-</a:t>
                      </a:r>
                    </a:p>
                    <a:p>
                      <a:pPr algn="ctr" fontAlgn="t"/>
                      <a:r>
                        <a:rPr lang="en-US" sz="1200" b="0" i="0" u="none" strike="noStrike" dirty="0" smtClean="0">
                          <a:solidFill>
                            <a:srgbClr val="547690"/>
                          </a:solidFill>
                          <a:latin typeface="Arial"/>
                          <a:cs typeface="Arial"/>
                        </a:rPr>
                        <a:t>(2.7)</a:t>
                      </a:r>
                    </a:p>
                  </a:txBody>
                  <a:tcPr marL="45720" marR="45720" marT="182880" marB="18288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12" name="Title 39"/>
          <p:cNvSpPr txBox="1">
            <a:spLocks/>
          </p:cNvSpPr>
          <p:nvPr/>
        </p:nvSpPr>
        <p:spPr>
          <a:xfrm>
            <a:off x="685800" y="0"/>
            <a:ext cx="5461000" cy="1645920"/>
          </a:xfrm>
          <a:prstGeom prst="rect">
            <a:avLst/>
          </a:prstGeom>
          <a:noFill/>
        </p:spPr>
        <p:txBody>
          <a:bodyPr vert="horz" lIns="0" tIns="0" rIns="0" bIns="0" rtlCol="0" anchor="ctr" anchorCtr="0">
            <a:normAutofit/>
          </a:bodyPr>
          <a:lstStyle>
            <a:lvl1pPr marL="0" indent="0"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a:lnSpc>
                <a:spcPct val="100000"/>
              </a:lnSpc>
            </a:pPr>
            <a:r>
              <a:rPr lang="en-US" sz="2800" b="1" dirty="0" smtClean="0">
                <a:solidFill>
                  <a:srgbClr val="547690"/>
                </a:solidFill>
                <a:latin typeface="Arial"/>
                <a:ea typeface="ヒラギノ角ゴ Pro W3" charset="-128"/>
                <a:cs typeface="Arial"/>
              </a:rPr>
              <a:t>Charter grades are comparable with public schools</a:t>
            </a:r>
            <a:endParaRPr lang="en-US" sz="2800" b="1" dirty="0">
              <a:solidFill>
                <a:srgbClr val="547690"/>
              </a:solidFill>
              <a:latin typeface="Arial"/>
              <a:ea typeface="ヒラギノ角ゴ Pro W3" charset="-128"/>
              <a:cs typeface="Arial"/>
            </a:endParaRPr>
          </a:p>
        </p:txBody>
      </p:sp>
      <p:pic>
        <p:nvPicPr>
          <p:cNvPr id="19" name="Picture 18"/>
          <p:cNvPicPr>
            <a:picLocks noChangeAspect="1"/>
          </p:cNvPicPr>
          <p:nvPr/>
        </p:nvPicPr>
        <p:blipFill>
          <a:blip r:embed="rId3"/>
          <a:stretch>
            <a:fillRect/>
          </a:stretch>
        </p:blipFill>
        <p:spPr>
          <a:xfrm>
            <a:off x="4074978" y="3437723"/>
            <a:ext cx="838200" cy="596900"/>
          </a:xfrm>
          <a:prstGeom prst="rect">
            <a:avLst/>
          </a:prstGeom>
        </p:spPr>
      </p:pic>
      <p:pic>
        <p:nvPicPr>
          <p:cNvPr id="20" name="Picture 19"/>
          <p:cNvPicPr>
            <a:picLocks noChangeAspect="1"/>
          </p:cNvPicPr>
          <p:nvPr/>
        </p:nvPicPr>
        <p:blipFill>
          <a:blip r:embed="rId4"/>
          <a:stretch>
            <a:fillRect/>
          </a:stretch>
        </p:blipFill>
        <p:spPr>
          <a:xfrm>
            <a:off x="4106728" y="4329935"/>
            <a:ext cx="774700" cy="558800"/>
          </a:xfrm>
          <a:prstGeom prst="rect">
            <a:avLst/>
          </a:prstGeom>
        </p:spPr>
      </p:pic>
      <p:pic>
        <p:nvPicPr>
          <p:cNvPr id="21" name="Picture 20"/>
          <p:cNvPicPr>
            <a:picLocks noChangeAspect="1"/>
          </p:cNvPicPr>
          <p:nvPr/>
        </p:nvPicPr>
        <p:blipFill>
          <a:blip r:embed="rId5"/>
          <a:stretch>
            <a:fillRect/>
          </a:stretch>
        </p:blipFill>
        <p:spPr>
          <a:xfrm>
            <a:off x="4030528" y="5196382"/>
            <a:ext cx="927100" cy="546100"/>
          </a:xfrm>
          <a:prstGeom prst="rect">
            <a:avLst/>
          </a:prstGeom>
        </p:spPr>
      </p:pic>
      <p:pic>
        <p:nvPicPr>
          <p:cNvPr id="22" name="Picture 21"/>
          <p:cNvPicPr>
            <a:picLocks noChangeAspect="1"/>
          </p:cNvPicPr>
          <p:nvPr/>
        </p:nvPicPr>
        <p:blipFill>
          <a:blip r:embed="rId3"/>
          <a:stretch>
            <a:fillRect/>
          </a:stretch>
        </p:blipFill>
        <p:spPr>
          <a:xfrm>
            <a:off x="4074978" y="2576297"/>
            <a:ext cx="838200" cy="596900"/>
          </a:xfrm>
          <a:prstGeom prst="rect">
            <a:avLst/>
          </a:prstGeom>
        </p:spPr>
      </p:pic>
      <p:pic>
        <p:nvPicPr>
          <p:cNvPr id="2" name="Picture 1"/>
          <p:cNvPicPr>
            <a:picLocks noChangeAspect="1"/>
          </p:cNvPicPr>
          <p:nvPr/>
        </p:nvPicPr>
        <p:blipFill>
          <a:blip r:embed="rId6"/>
          <a:stretch>
            <a:fillRect/>
          </a:stretch>
        </p:blipFill>
        <p:spPr>
          <a:xfrm>
            <a:off x="739165" y="2399997"/>
            <a:ext cx="2416956" cy="2416956"/>
          </a:xfrm>
          <a:prstGeom prst="rect">
            <a:avLst/>
          </a:prstGeom>
        </p:spPr>
      </p:pic>
      <p:sp>
        <p:nvSpPr>
          <p:cNvPr id="23" name="Rectangle 22"/>
          <p:cNvSpPr/>
          <p:nvPr/>
        </p:nvSpPr>
        <p:spPr>
          <a:xfrm>
            <a:off x="770006" y="6442519"/>
            <a:ext cx="8005058" cy="215444"/>
          </a:xfrm>
          <a:prstGeom prst="rect">
            <a:avLst/>
          </a:prstGeom>
        </p:spPr>
        <p:txBody>
          <a:bodyPr wrap="square" lIns="0" tIns="0" rIns="0" bIns="0" anchor="t" anchorCtr="0">
            <a:spAutoFit/>
          </a:bodyPr>
          <a:lstStyle/>
          <a:p>
            <a:r>
              <a:rPr lang="en-US" sz="700" dirty="0">
                <a:solidFill>
                  <a:prstClr val="black"/>
                </a:solidFill>
                <a:latin typeface="Arial"/>
                <a:cs typeface="Arial"/>
              </a:rPr>
              <a:t>Base: Total Respondents (N=1235</a:t>
            </a:r>
            <a:r>
              <a:rPr lang="en-US" sz="700" dirty="0" smtClean="0">
                <a:solidFill>
                  <a:prstClr val="black"/>
                </a:solidFill>
                <a:latin typeface="Arial"/>
                <a:cs typeface="Arial"/>
              </a:rPr>
              <a:t>): Q7a</a:t>
            </a:r>
            <a:r>
              <a:rPr lang="en-US" sz="700" dirty="0">
                <a:solidFill>
                  <a:prstClr val="black"/>
                </a:solidFill>
                <a:latin typeface="Arial"/>
                <a:cs typeface="Arial"/>
              </a:rPr>
              <a:t>. Overall, how familiar would you say you are with charter schools in North Carolina</a:t>
            </a:r>
            <a:r>
              <a:rPr lang="en-US" sz="700" dirty="0" smtClean="0">
                <a:solidFill>
                  <a:prstClr val="black"/>
                </a:solidFill>
                <a:latin typeface="Arial"/>
                <a:cs typeface="Arial"/>
              </a:rPr>
              <a:t>? Q7b</a:t>
            </a:r>
            <a:r>
              <a:rPr lang="en-US" sz="700" dirty="0">
                <a:solidFill>
                  <a:prstClr val="black"/>
                </a:solidFill>
                <a:latin typeface="Arial"/>
                <a:cs typeface="Arial"/>
              </a:rPr>
              <a:t>. Thinking about K-12 charter education, what grade would you give each of the </a:t>
            </a:r>
            <a:r>
              <a:rPr lang="en-US" sz="700" dirty="0" smtClean="0">
                <a:solidFill>
                  <a:prstClr val="black"/>
                </a:solidFill>
                <a:latin typeface="Arial"/>
                <a:cs typeface="Arial"/>
              </a:rPr>
              <a:t>following</a:t>
            </a:r>
            <a:r>
              <a:rPr lang="en-US" sz="700" dirty="0">
                <a:solidFill>
                  <a:prstClr val="black"/>
                </a:solidFill>
                <a:latin typeface="Arial"/>
                <a:cs typeface="Arial"/>
              </a:rPr>
              <a:t>?</a:t>
            </a:r>
          </a:p>
        </p:txBody>
      </p:sp>
      <p:sp>
        <p:nvSpPr>
          <p:cNvPr id="15" name="Rectangle 14"/>
          <p:cNvSpPr>
            <a:spLocks noChangeAspect="1"/>
          </p:cNvSpPr>
          <p:nvPr/>
        </p:nvSpPr>
        <p:spPr>
          <a:xfrm>
            <a:off x="1351265" y="3197251"/>
            <a:ext cx="1192756" cy="822447"/>
          </a:xfrm>
          <a:prstGeom prst="rect">
            <a:avLst/>
          </a:prstGeom>
        </p:spPr>
        <p:txBody>
          <a:bodyPr wrap="square" lIns="0" tIns="0" rIns="0" bIns="0" anchor="ctr" anchorCtr="0">
            <a:spAutoFit/>
          </a:bodyPr>
          <a:lstStyle/>
          <a:p>
            <a:pPr algn="ctr">
              <a:lnSpc>
                <a:spcPts val="1600"/>
              </a:lnSpc>
            </a:pPr>
            <a:r>
              <a:rPr lang="en-US" sz="1400" b="1" dirty="0" smtClean="0">
                <a:solidFill>
                  <a:prstClr val="black"/>
                </a:solidFill>
                <a:latin typeface="Arial"/>
                <a:cs typeface="Arial"/>
              </a:rPr>
              <a:t>Familiarity with Charter Schools</a:t>
            </a:r>
            <a:br>
              <a:rPr lang="en-US" sz="1400" b="1" dirty="0" smtClean="0">
                <a:solidFill>
                  <a:prstClr val="black"/>
                </a:solidFill>
                <a:latin typeface="Arial"/>
                <a:cs typeface="Arial"/>
              </a:rPr>
            </a:br>
            <a:r>
              <a:rPr lang="en-US" sz="1400" b="1" dirty="0" smtClean="0">
                <a:solidFill>
                  <a:prstClr val="black"/>
                </a:solidFill>
                <a:latin typeface="Arial"/>
                <a:cs typeface="Arial"/>
              </a:rPr>
              <a:t> in NC</a:t>
            </a:r>
            <a:endParaRPr lang="en-US" sz="1400" b="1" dirty="0">
              <a:solidFill>
                <a:prstClr val="black"/>
              </a:solidFill>
              <a:latin typeface="Arial"/>
              <a:cs typeface="Arial"/>
            </a:endParaRPr>
          </a:p>
        </p:txBody>
      </p:sp>
      <p:sp>
        <p:nvSpPr>
          <p:cNvPr id="24" name="Rectangle 23"/>
          <p:cNvSpPr>
            <a:spLocks noChangeAspect="1"/>
          </p:cNvSpPr>
          <p:nvPr/>
        </p:nvSpPr>
        <p:spPr>
          <a:xfrm>
            <a:off x="2509115" y="2130192"/>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40%</a:t>
            </a:r>
          </a:p>
          <a:p>
            <a:pPr algn="ctr">
              <a:lnSpc>
                <a:spcPts val="1400"/>
              </a:lnSpc>
            </a:pPr>
            <a:r>
              <a:rPr lang="en-US" sz="1200" dirty="0" smtClean="0">
                <a:latin typeface="Arial"/>
                <a:cs typeface="Arial"/>
              </a:rPr>
              <a:t>Somewhat</a:t>
            </a:r>
          </a:p>
          <a:p>
            <a:pPr algn="ctr">
              <a:lnSpc>
                <a:spcPts val="1400"/>
              </a:lnSpc>
            </a:pPr>
            <a:r>
              <a:rPr lang="en-US" sz="1200" dirty="0" smtClean="0">
                <a:latin typeface="Arial"/>
                <a:cs typeface="Arial"/>
              </a:rPr>
              <a:t>familiar</a:t>
            </a:r>
            <a:endParaRPr lang="en-US" sz="1200" dirty="0">
              <a:latin typeface="Arial"/>
              <a:cs typeface="Arial"/>
            </a:endParaRPr>
          </a:p>
        </p:txBody>
      </p:sp>
      <p:sp>
        <p:nvSpPr>
          <p:cNvPr id="25" name="Rectangle 24"/>
          <p:cNvSpPr>
            <a:spLocks noChangeAspect="1"/>
          </p:cNvSpPr>
          <p:nvPr/>
        </p:nvSpPr>
        <p:spPr>
          <a:xfrm>
            <a:off x="224770" y="2130192"/>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28%</a:t>
            </a:r>
          </a:p>
          <a:p>
            <a:pPr algn="ctr">
              <a:lnSpc>
                <a:spcPts val="1400"/>
              </a:lnSpc>
            </a:pPr>
            <a:r>
              <a:rPr lang="en-US" sz="1200" dirty="0" smtClean="0">
                <a:latin typeface="Arial"/>
                <a:cs typeface="Arial"/>
              </a:rPr>
              <a:t>Not very </a:t>
            </a:r>
          </a:p>
          <a:p>
            <a:pPr algn="ctr">
              <a:lnSpc>
                <a:spcPts val="1400"/>
              </a:lnSpc>
            </a:pPr>
            <a:r>
              <a:rPr lang="en-US" sz="1200" dirty="0" smtClean="0">
                <a:latin typeface="Arial"/>
                <a:cs typeface="Arial"/>
              </a:rPr>
              <a:t>familiar</a:t>
            </a:r>
            <a:endParaRPr lang="en-US" sz="1200" dirty="0">
              <a:latin typeface="Arial"/>
              <a:cs typeface="Arial"/>
            </a:endParaRPr>
          </a:p>
        </p:txBody>
      </p:sp>
      <p:sp>
        <p:nvSpPr>
          <p:cNvPr id="26" name="Rectangle 25"/>
          <p:cNvSpPr>
            <a:spLocks noChangeAspect="1"/>
          </p:cNvSpPr>
          <p:nvPr/>
        </p:nvSpPr>
        <p:spPr>
          <a:xfrm>
            <a:off x="192751" y="4507363"/>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19%</a:t>
            </a:r>
          </a:p>
          <a:p>
            <a:pPr algn="ctr">
              <a:lnSpc>
                <a:spcPts val="1400"/>
              </a:lnSpc>
            </a:pPr>
            <a:r>
              <a:rPr lang="en-US" sz="1200" dirty="0" smtClean="0">
                <a:latin typeface="Arial"/>
                <a:cs typeface="Arial"/>
              </a:rPr>
              <a:t>Not at all </a:t>
            </a:r>
          </a:p>
          <a:p>
            <a:pPr algn="ctr">
              <a:lnSpc>
                <a:spcPts val="1400"/>
              </a:lnSpc>
            </a:pPr>
            <a:r>
              <a:rPr lang="en-US" sz="1200" dirty="0" smtClean="0">
                <a:latin typeface="Arial"/>
                <a:cs typeface="Arial"/>
              </a:rPr>
              <a:t>familiar</a:t>
            </a:r>
            <a:endParaRPr lang="en-US" sz="1200" dirty="0">
              <a:latin typeface="Arial"/>
              <a:cs typeface="Arial"/>
            </a:endParaRPr>
          </a:p>
        </p:txBody>
      </p:sp>
      <p:sp>
        <p:nvSpPr>
          <p:cNvPr id="27" name="Rectangle 26"/>
          <p:cNvSpPr>
            <a:spLocks noChangeAspect="1"/>
          </p:cNvSpPr>
          <p:nvPr/>
        </p:nvSpPr>
        <p:spPr>
          <a:xfrm>
            <a:off x="1963365" y="4762680"/>
            <a:ext cx="1192756" cy="646331"/>
          </a:xfrm>
          <a:prstGeom prst="rect">
            <a:avLst/>
          </a:prstGeom>
        </p:spPr>
        <p:txBody>
          <a:bodyPr wrap="square" anchor="ctr" anchorCtr="0">
            <a:spAutoFit/>
          </a:bodyPr>
          <a:lstStyle/>
          <a:p>
            <a:pPr algn="ctr">
              <a:lnSpc>
                <a:spcPts val="1400"/>
              </a:lnSpc>
            </a:pPr>
            <a:r>
              <a:rPr lang="en-US" sz="1200" b="1" dirty="0" smtClean="0">
                <a:latin typeface="Arial"/>
                <a:cs typeface="Arial"/>
              </a:rPr>
              <a:t>10%</a:t>
            </a:r>
          </a:p>
          <a:p>
            <a:pPr algn="ctr">
              <a:lnSpc>
                <a:spcPts val="1400"/>
              </a:lnSpc>
            </a:pPr>
            <a:r>
              <a:rPr lang="en-US" sz="1200" dirty="0" smtClean="0">
                <a:latin typeface="Arial"/>
                <a:cs typeface="Arial"/>
              </a:rPr>
              <a:t>Extremely </a:t>
            </a:r>
          </a:p>
          <a:p>
            <a:pPr algn="ctr">
              <a:lnSpc>
                <a:spcPts val="1400"/>
              </a:lnSpc>
            </a:pPr>
            <a:r>
              <a:rPr lang="en-US" sz="1200" dirty="0" smtClean="0">
                <a:latin typeface="Arial"/>
                <a:cs typeface="Arial"/>
              </a:rPr>
              <a:t>familiar</a:t>
            </a:r>
            <a:endParaRPr lang="en-US" sz="1200" dirty="0">
              <a:latin typeface="Arial"/>
              <a:cs typeface="Arial"/>
            </a:endParaRPr>
          </a:p>
        </p:txBody>
      </p:sp>
    </p:spTree>
    <p:extLst>
      <p:ext uri="{BB962C8B-B14F-4D97-AF65-F5344CB8AC3E}">
        <p14:creationId xmlns:p14="http://schemas.microsoft.com/office/powerpoint/2010/main" val="395859771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2_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solidFill>
          <a:schemeClr val="tx1"/>
        </a:solidFill>
        <a:ln>
          <a:noFill/>
        </a:ln>
        <a:scene3d>
          <a:camera prst="obliqueTopRight"/>
          <a:lightRig rig="threePt" dir="tl"/>
        </a:scene3d>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erspective">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solidFill>
          <a:schemeClr val="tx1"/>
        </a:solidFill>
        <a:ln>
          <a:noFill/>
        </a:ln>
        <a:scene3d>
          <a:camera prst="obliqueTopRight"/>
          <a:lightRig rig="threePt" dir="tl"/>
        </a:scene3d>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2.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3.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4.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5.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6.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7.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8.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9.xml><?xml version="1.0" encoding="utf-8"?>
<a:themeOverride xmlns:a="http://schemas.openxmlformats.org/drawingml/2006/main">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docProps/app.xml><?xml version="1.0" encoding="utf-8"?>
<Properties xmlns="http://schemas.openxmlformats.org/officeDocument/2006/extended-properties" xmlns:vt="http://schemas.openxmlformats.org/officeDocument/2006/docPropsVTypes">
  <TotalTime>78084</TotalTime>
  <Words>4735</Words>
  <Application>Microsoft Office PowerPoint</Application>
  <PresentationFormat>On-screen Show (4:3)</PresentationFormat>
  <Paragraphs>1182</Paragraphs>
  <Slides>36</Slides>
  <Notes>30</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36</vt:i4>
      </vt:variant>
    </vt:vector>
  </HeadingPairs>
  <TitlesOfParts>
    <vt:vector size="63" baseType="lpstr">
      <vt:lpstr>メイリオ</vt:lpstr>
      <vt:lpstr>MS Mincho</vt:lpstr>
      <vt:lpstr>ＭＳ Ｐゴシック</vt:lpstr>
      <vt:lpstr>Arial</vt:lpstr>
      <vt:lpstr>Arial Narrow</vt:lpstr>
      <vt:lpstr>Calibri</vt:lpstr>
      <vt:lpstr>Century arial</vt:lpstr>
      <vt:lpstr>Century Gothic</vt:lpstr>
      <vt:lpstr>Chalkboard</vt:lpstr>
      <vt:lpstr>Gill Sans</vt:lpstr>
      <vt:lpstr>Gill Sans bold</vt:lpstr>
      <vt:lpstr>Gill Sans Light</vt:lpstr>
      <vt:lpstr>Helvetica</vt:lpstr>
      <vt:lpstr>Helvetica Light</vt:lpstr>
      <vt:lpstr>Helvetica Neue</vt:lpstr>
      <vt:lpstr>Noteworthy Bold</vt:lpstr>
      <vt:lpstr>ヒラギノ明朝 ProN W3</vt:lpstr>
      <vt:lpstr>ヒラギノ角ゴ Pro W3</vt:lpstr>
      <vt:lpstr>ヒラギノ角ゴ ProN W3</vt:lpstr>
      <vt:lpstr>2_Perspective</vt:lpstr>
      <vt:lpstr>Custom Design</vt:lpstr>
      <vt:lpstr>1_Custom Design</vt:lpstr>
      <vt:lpstr>3_Perspective</vt:lpstr>
      <vt:lpstr>2_Custom Design</vt:lpstr>
      <vt:lpstr>3_Custom Design</vt:lpstr>
      <vt:lpstr>4_Custom Design</vt:lpstr>
      <vt:lpstr>5_Custom Design</vt:lpstr>
      <vt:lpstr>PowerPoint Presentation</vt:lpstr>
      <vt:lpstr>Methodology</vt:lpstr>
      <vt:lpstr>Voter Demographics</vt:lpstr>
      <vt:lpstr>   </vt:lpstr>
      <vt:lpstr>PowerPoint Presentation</vt:lpstr>
      <vt:lpstr>Things have gotten worse</vt:lpstr>
      <vt:lpstr>Why Right Direction or Wrong Track?</vt:lpstr>
      <vt:lpstr>PowerPoint Presentation</vt:lpstr>
      <vt:lpstr>PowerPoint Presentation</vt:lpstr>
      <vt:lpstr>Importance of North Carolina’s K-12 public education system.</vt:lpstr>
      <vt:lpstr>Voters see the benefit of K-12 public education.</vt:lpstr>
      <vt:lpstr>Confidence: Public and charter/private schools</vt:lpstr>
      <vt:lpstr>Charter education is seen as less important and less beneficial.</vt:lpstr>
      <vt:lpstr>PowerPoint Presentation</vt:lpstr>
      <vt:lpstr>PowerPoint Presentation</vt:lpstr>
      <vt:lpstr>PowerPoint Presentation</vt:lpstr>
      <vt:lpstr>PowerPoint Presentation</vt:lpstr>
      <vt:lpstr>Critical areas for improvement in the K-12 public education system.</vt:lpstr>
      <vt:lpstr>Voters see state leaders as largely responsible for problems.</vt:lpstr>
      <vt:lpstr>Voters prioritize funding and teachers.</vt:lpstr>
      <vt:lpstr>PowerPoint Presentation</vt:lpstr>
      <vt:lpstr>The DNA of parent and voter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VKM26-GDFJM-THP6Q-8D8PT-YW6W8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Consumer Perceptions – Topline Insights from Qualitative Research</dc:title>
  <dc:creator>Christine Le Pottier</dc:creator>
  <cp:lastModifiedBy>Natalie Blake</cp:lastModifiedBy>
  <cp:revision>2063</cp:revision>
  <cp:lastPrinted>2015-08-19T14:07:01Z</cp:lastPrinted>
  <dcterms:created xsi:type="dcterms:W3CDTF">2012-10-15T13:31:46Z</dcterms:created>
  <dcterms:modified xsi:type="dcterms:W3CDTF">2015-10-08T20:34:17Z</dcterms:modified>
</cp:coreProperties>
</file>