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761" r:id="rId2"/>
    <p:sldMasterId id="2147483745" r:id="rId3"/>
  </p:sldMasterIdLst>
  <p:notesMasterIdLst>
    <p:notesMasterId r:id="rId38"/>
  </p:notesMasterIdLst>
  <p:handoutMasterIdLst>
    <p:handoutMasterId r:id="rId39"/>
  </p:handoutMasterIdLst>
  <p:sldIdLst>
    <p:sldId id="881" r:id="rId4"/>
    <p:sldId id="884" r:id="rId5"/>
    <p:sldId id="895" r:id="rId6"/>
    <p:sldId id="894" r:id="rId7"/>
    <p:sldId id="885" r:id="rId8"/>
    <p:sldId id="872" r:id="rId9"/>
    <p:sldId id="804" r:id="rId10"/>
    <p:sldId id="816" r:id="rId11"/>
    <p:sldId id="861" r:id="rId12"/>
    <p:sldId id="805" r:id="rId13"/>
    <p:sldId id="865" r:id="rId14"/>
    <p:sldId id="860" r:id="rId15"/>
    <p:sldId id="862" r:id="rId16"/>
    <p:sldId id="866" r:id="rId17"/>
    <p:sldId id="863" r:id="rId18"/>
    <p:sldId id="864" r:id="rId19"/>
    <p:sldId id="867" r:id="rId20"/>
    <p:sldId id="869" r:id="rId21"/>
    <p:sldId id="868" r:id="rId22"/>
    <p:sldId id="886" r:id="rId23"/>
    <p:sldId id="887" r:id="rId24"/>
    <p:sldId id="879" r:id="rId25"/>
    <p:sldId id="889" r:id="rId26"/>
    <p:sldId id="888" r:id="rId27"/>
    <p:sldId id="893" r:id="rId28"/>
    <p:sldId id="892" r:id="rId29"/>
    <p:sldId id="890" r:id="rId30"/>
    <p:sldId id="891" r:id="rId31"/>
    <p:sldId id="825" r:id="rId32"/>
    <p:sldId id="874" r:id="rId33"/>
    <p:sldId id="897" r:id="rId34"/>
    <p:sldId id="898" r:id="rId35"/>
    <p:sldId id="899" r:id="rId36"/>
    <p:sldId id="856" r:id="rId37"/>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userDrawn="1">
          <p15:clr>
            <a:srgbClr val="A4A3A4"/>
          </p15:clr>
        </p15:guide>
        <p15:guide id="2" orient="horz" pos="2132" userDrawn="1">
          <p15:clr>
            <a:srgbClr val="A4A3A4"/>
          </p15:clr>
        </p15:guide>
        <p15:guide id="3" orient="horz" pos="3872" userDrawn="1">
          <p15:clr>
            <a:srgbClr val="A4A3A4"/>
          </p15:clr>
        </p15:guide>
        <p15:guide id="4" pos="3594" userDrawn="1">
          <p15:clr>
            <a:srgbClr val="A4A3A4"/>
          </p15:clr>
        </p15:guide>
        <p15:guide id="5" pos="5524">
          <p15:clr>
            <a:srgbClr val="A4A3A4"/>
          </p15:clr>
        </p15:guide>
        <p15:guide id="6" pos="1839" userDrawn="1">
          <p15:clr>
            <a:srgbClr val="A4A3A4"/>
          </p15:clr>
        </p15:guide>
        <p15:guide id="7" orient="horz" pos="2345">
          <p15:clr>
            <a:srgbClr val="A4A3A4"/>
          </p15:clr>
        </p15:guide>
        <p15:guide id="8" pos="5694">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DeWitt" initials="" lastIdx="9" clrIdx="0"/>
  <p:cmAuthor id="1" name="Julie Paasche" initials="" lastIdx="0" clrIdx="1"/>
  <p:cmAuthor id="2" name="Rich Neimand" initials="RN" lastIdx="22" clrIdx="2"/>
  <p:cmAuthor id="3" name="Sara White-Delehoy"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000"/>
    <a:srgbClr val="DE0208"/>
    <a:srgbClr val="BE5E2C"/>
    <a:srgbClr val="CC7245"/>
    <a:srgbClr val="92CAF0"/>
    <a:srgbClr val="56768F"/>
    <a:srgbClr val="5470A0"/>
    <a:srgbClr val="0080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6" autoAdjust="0"/>
    <p:restoredTop sz="91858" autoAdjust="0"/>
  </p:normalViewPr>
  <p:slideViewPr>
    <p:cSldViewPr snapToGrid="0" snapToObjects="1">
      <p:cViewPr>
        <p:scale>
          <a:sx n="60" d="100"/>
          <a:sy n="60" d="100"/>
        </p:scale>
        <p:origin x="1068" y="-8"/>
      </p:cViewPr>
      <p:guideLst>
        <p:guide orient="horz" pos="2099"/>
        <p:guide orient="horz" pos="2132"/>
        <p:guide orient="horz" pos="3872"/>
        <p:guide pos="3594"/>
        <p:guide pos="5524"/>
        <p:guide pos="1839"/>
        <p:guide orient="horz" pos="2345"/>
        <p:guide pos="5694"/>
      </p:guideLst>
    </p:cSldViewPr>
  </p:slideViewPr>
  <p:outlineViewPr>
    <p:cViewPr>
      <p:scale>
        <a:sx n="33" d="100"/>
        <a:sy n="33" d="100"/>
      </p:scale>
      <p:origin x="0" y="3016"/>
    </p:cViewPr>
  </p:outlineViewPr>
  <p:notesTextViewPr>
    <p:cViewPr>
      <p:scale>
        <a:sx n="100" d="100"/>
        <a:sy n="100" d="100"/>
      </p:scale>
      <p:origin x="0" y="0"/>
    </p:cViewPr>
  </p:notesTextViewPr>
  <p:sorterViewPr>
    <p:cViewPr>
      <p:scale>
        <a:sx n="137" d="100"/>
        <a:sy n="137" d="100"/>
      </p:scale>
      <p:origin x="0" y="4152"/>
    </p:cViewPr>
  </p:sorterViewPr>
  <p:notesViewPr>
    <p:cSldViewPr snapToGrid="0" snapToObjects="1">
      <p:cViewPr varScale="1">
        <p:scale>
          <a:sx n="72" d="100"/>
          <a:sy n="72" d="100"/>
        </p:scale>
        <p:origin x="2938" y="77"/>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A7F99CB-60D1-434B-8E0D-F329E85FB0F1}" type="datetimeFigureOut">
              <a:rPr lang="en-US" smtClean="0"/>
              <a:pPr/>
              <a:t>10/13/2015</a:t>
            </a:fld>
            <a:endParaRPr lang="en-US" dirty="0"/>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E93DF28A-D2E7-1848-8FF5-1F60E2F2646B}" type="slidenum">
              <a:rPr lang="en-US" smtClean="0"/>
              <a:pPr/>
              <a:t>‹#›</a:t>
            </a:fld>
            <a:endParaRPr lang="en-US" dirty="0"/>
          </a:p>
        </p:txBody>
      </p:sp>
    </p:spTree>
    <p:extLst>
      <p:ext uri="{BB962C8B-B14F-4D97-AF65-F5344CB8AC3E}">
        <p14:creationId xmlns:p14="http://schemas.microsoft.com/office/powerpoint/2010/main" val="3410371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3AC139F-CDFF-A44F-9AAA-E5C09632B732}"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CC4AAF6-3848-9941-A366-F290F7A1920E}" type="slidenum">
              <a:rPr lang="en-US" smtClean="0"/>
              <a:pPr/>
              <a:t>‹#›</a:t>
            </a:fld>
            <a:endParaRPr lang="en-US" dirty="0"/>
          </a:p>
        </p:txBody>
      </p:sp>
    </p:spTree>
    <p:extLst>
      <p:ext uri="{BB962C8B-B14F-4D97-AF65-F5344CB8AC3E}">
        <p14:creationId xmlns:p14="http://schemas.microsoft.com/office/powerpoint/2010/main" val="3218814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15411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61115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34067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89294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54636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6972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28472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86686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441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22498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37545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64786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24843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28172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31601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52259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83422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405690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825894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7043" name="Slide Number Placeholder 3"/>
          <p:cNvSpPr>
            <a:spLocks noGrp="1"/>
          </p:cNvSpPr>
          <p:nvPr>
            <p:ph type="sldNum" sz="quarter" idx="5"/>
          </p:nvPr>
        </p:nvSpPr>
        <p:spPr bwMode="auto">
          <a:xfrm>
            <a:off x="3885010" y="8846015"/>
            <a:ext cx="2971800" cy="4656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6C0F93E7-6B42-E64C-BDE8-15386D38E11D}" type="slidenum">
              <a:rPr lang="en-US" sz="1200"/>
              <a:pPr eaLnBrk="1" hangingPunct="1"/>
              <a:t>10</a:t>
            </a:fld>
            <a:endParaRPr lang="en-US" sz="1200"/>
          </a:p>
        </p:txBody>
      </p:sp>
    </p:spTree>
    <p:extLst>
      <p:ext uri="{BB962C8B-B14F-4D97-AF65-F5344CB8AC3E}">
        <p14:creationId xmlns:p14="http://schemas.microsoft.com/office/powerpoint/2010/main" val="101272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29411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89934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09590"/>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xfrm>
            <a:off x="8428038" y="6467475"/>
            <a:ext cx="258762" cy="254000"/>
          </a:xfrm>
          <a:prstGeom prst="rect">
            <a:avLst/>
          </a:prstGeom>
          <a:ln/>
        </p:spPr>
        <p:txBody>
          <a:bodyPr/>
          <a:lstStyle>
            <a:lvl1pPr>
              <a:defRPr/>
            </a:lvl1pPr>
          </a:lstStyle>
          <a:p>
            <a:pPr>
              <a:defRPr/>
            </a:pPr>
            <a:fld id="{EEBECA46-98DF-0B4E-B29E-A6EA4A2C105A}" type="slidenum">
              <a:rPr lang="en-US"/>
              <a:pPr>
                <a:defRPr/>
              </a:pPr>
              <a:t>‹#›</a:t>
            </a:fld>
            <a:endParaRPr lang="en-US"/>
          </a:p>
        </p:txBody>
      </p:sp>
    </p:spTree>
    <p:extLst>
      <p:ext uri="{BB962C8B-B14F-4D97-AF65-F5344CB8AC3E}">
        <p14:creationId xmlns:p14="http://schemas.microsoft.com/office/powerpoint/2010/main" val="145964793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18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6903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5"/>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44" r:id="rId1"/>
    <p:sldLayoutId id="2147483758" r:id="rId2"/>
    <p:sldLayoutId id="2147483760" r:id="rId3"/>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7915605" y="5674250"/>
            <a:ext cx="1203645" cy="1183750"/>
          </a:xfrm>
          <a:prstGeom prst="rect">
            <a:avLst/>
          </a:prstGeom>
        </p:spPr>
      </p:pic>
      <p:sp>
        <p:nvSpPr>
          <p:cNvPr id="9" name="TextBox 8"/>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rgbClr val="000000"/>
                </a:solidFill>
                <a:latin typeface="Arial"/>
                <a:cs typeface="Arial"/>
              </a:rPr>
              <a:pPr/>
              <a:t>‹#›</a:t>
            </a:fld>
            <a:endParaRPr lang="en-US" sz="800" dirty="0">
              <a:solidFill>
                <a:srgbClr val="000000"/>
              </a:solidFill>
              <a:latin typeface="Arial"/>
              <a:cs typeface="Arial"/>
            </a:endParaRPr>
          </a:p>
        </p:txBody>
      </p:sp>
    </p:spTree>
    <p:extLst>
      <p:ext uri="{BB962C8B-B14F-4D97-AF65-F5344CB8AC3E}">
        <p14:creationId xmlns:p14="http://schemas.microsoft.com/office/powerpoint/2010/main" val="214713256"/>
      </p:ext>
    </p:extLst>
  </p:cSld>
  <p:clrMap bg1="lt1" tx1="dk1" bg2="lt2" tx2="dk2" accent1="accent1" accent2="accent2" accent3="accent3" accent4="accent4" accent5="accent5" accent6="accent6" hlink="hlink" folHlink="folHlink"/>
  <p:sldLayoutIdLst>
    <p:sldLayoutId id="21474837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BE5E2C"/>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8" name="Picture 7"/>
          <p:cNvPicPr>
            <a:picLocks noChangeAspect="1"/>
          </p:cNvPicPr>
          <p:nvPr userDrawn="1"/>
        </p:nvPicPr>
        <p:blipFill>
          <a:blip r:embed="rId3"/>
          <a:stretch>
            <a:fillRect/>
          </a:stretch>
        </p:blipFill>
        <p:spPr>
          <a:xfrm>
            <a:off x="7915605" y="5674250"/>
            <a:ext cx="1203645" cy="1183750"/>
          </a:xfrm>
          <a:prstGeom prst="rect">
            <a:avLst/>
          </a:prstGeom>
        </p:spPr>
      </p:pic>
      <p:sp>
        <p:nvSpPr>
          <p:cNvPr id="6" name="TextBox 5"/>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Tree>
    <p:extLst>
      <p:ext uri="{BB962C8B-B14F-4D97-AF65-F5344CB8AC3E}">
        <p14:creationId xmlns:p14="http://schemas.microsoft.com/office/powerpoint/2010/main" val="2921250722"/>
      </p:ext>
    </p:extLst>
  </p:cSld>
  <p:clrMap bg1="lt1" tx1="dk1" bg2="lt2" tx2="dk2" accent1="accent1" accent2="accent2" accent3="accent3" accent4="accent4" accent5="accent5" accent6="accent6" hlink="hlink" folHlink="folHlink"/>
  <p:sldLayoutIdLst>
    <p:sldLayoutId id="2147483756" r:id="rId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file://localhost/Users/armbou/Documents/Artwork%20Files/zsr/Community%20and%20Leadership%20Outreach%20Targeting:Asset%20Mapping/F_ZSR_Community_LeadershipOutreachTargetAssetMapping.jpg" TargetMode="Externa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www.zsr.org/articles/public-education-messaging" TargetMode="External"/><Relationship Id="rId4" Type="http://schemas.openxmlformats.org/officeDocument/2006/relationships/image" Target="file://localhost/Users/armbou/Documents/Artwork%20Files/zsr/talking%20points%202015/F_ZSR_TalkingPoints_CommunityKeyMessages_2015_PRINT.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124781" y="139412"/>
            <a:ext cx="8924544" cy="5480737"/>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sp>
        <p:nvSpPr>
          <p:cNvPr id="8" name="AutoShape 5"/>
          <p:cNvSpPr>
            <a:spLocks/>
          </p:cNvSpPr>
          <p:nvPr/>
        </p:nvSpPr>
        <p:spPr bwMode="auto">
          <a:xfrm>
            <a:off x="723900" y="21336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4500" b="1" dirty="0" smtClean="0">
                <a:solidFill>
                  <a:schemeClr val="bg1"/>
                </a:solidFill>
                <a:latin typeface="Arial"/>
              </a:rPr>
              <a:t>Principals as Marketers</a:t>
            </a:r>
            <a:endParaRPr lang="en-US" sz="4500" b="1" dirty="0">
              <a:solidFill>
                <a:schemeClr val="bg1"/>
              </a:solidFill>
              <a:latin typeface="Arial"/>
            </a:endParaRPr>
          </a:p>
        </p:txBody>
      </p:sp>
      <p:sp>
        <p:nvSpPr>
          <p:cNvPr id="9" name="Rectangle 5"/>
          <p:cNvSpPr>
            <a:spLocks/>
          </p:cNvSpPr>
          <p:nvPr/>
        </p:nvSpPr>
        <p:spPr bwMode="auto">
          <a:xfrm>
            <a:off x="3581400" y="6134501"/>
            <a:ext cx="5105400" cy="35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nchor="ctr" anchorCtr="0">
            <a:spAutoFit/>
          </a:bodyPr>
          <a:lstStyle/>
          <a:p>
            <a:pPr algn="r">
              <a:lnSpc>
                <a:spcPts val="1400"/>
              </a:lnSpc>
              <a:spcBef>
                <a:spcPts val="0"/>
              </a:spcBef>
            </a:pPr>
            <a:r>
              <a:rPr lang="en-US" sz="900" b="1" dirty="0" smtClean="0">
                <a:latin typeface="Arial"/>
                <a:cs typeface="Arial"/>
                <a:sym typeface="Helvetica" charset="0"/>
              </a:rPr>
              <a:t>PRESENTED BY </a:t>
            </a:r>
            <a:r>
              <a:rPr lang="en-US" sz="900" dirty="0" smtClean="0">
                <a:latin typeface="Arial"/>
                <a:cs typeface="Arial"/>
                <a:sym typeface="Helvetica" charset="0"/>
              </a:rPr>
              <a:t>Rich Neimand</a:t>
            </a:r>
            <a:r>
              <a:rPr lang="en-US" sz="900" dirty="0">
                <a:latin typeface="Arial"/>
                <a:cs typeface="Arial"/>
                <a:sym typeface="Helvetica" charset="0"/>
              </a:rPr>
              <a:t> </a:t>
            </a:r>
            <a:r>
              <a:rPr lang="en-US" sz="900" dirty="0" smtClean="0">
                <a:latin typeface="Arial"/>
                <a:cs typeface="Arial"/>
                <a:sym typeface="Helvetica" charset="0"/>
              </a:rPr>
              <a:t>and Dave Clayton</a:t>
            </a:r>
            <a:endParaRPr lang="en-US" sz="900" dirty="0">
              <a:latin typeface="Arial"/>
              <a:cs typeface="Arial"/>
              <a:sym typeface="Helvetica" charset="0"/>
            </a:endParaRPr>
          </a:p>
          <a:p>
            <a:pPr algn="r">
              <a:lnSpc>
                <a:spcPts val="1400"/>
              </a:lnSpc>
              <a:spcBef>
                <a:spcPts val="0"/>
              </a:spcBef>
            </a:pPr>
            <a:r>
              <a:rPr lang="en-US" sz="900" dirty="0" smtClean="0">
                <a:latin typeface="Arial"/>
                <a:cs typeface="Arial"/>
                <a:sym typeface="Helvetica" charset="0"/>
              </a:rPr>
              <a:t>September 09, 2015</a:t>
            </a:r>
          </a:p>
        </p:txBody>
      </p:sp>
      <p:pic>
        <p:nvPicPr>
          <p:cNvPr id="11" name="Picture 10"/>
          <p:cNvPicPr>
            <a:picLocks noChangeAspect="1"/>
          </p:cNvPicPr>
          <p:nvPr/>
        </p:nvPicPr>
        <p:blipFill>
          <a:blip r:embed="rId2"/>
          <a:stretch>
            <a:fillRect/>
          </a:stretch>
        </p:blipFill>
        <p:spPr>
          <a:xfrm>
            <a:off x="533400" y="6096000"/>
            <a:ext cx="2971800" cy="431800"/>
          </a:xfrm>
          <a:prstGeom prst="rect">
            <a:avLst/>
          </a:prstGeom>
        </p:spPr>
      </p:pic>
    </p:spTree>
    <p:extLst>
      <p:ext uri="{BB962C8B-B14F-4D97-AF65-F5344CB8AC3E}">
        <p14:creationId xmlns:p14="http://schemas.microsoft.com/office/powerpoint/2010/main" val="223831151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Box 6"/>
          <p:cNvSpPr txBox="1">
            <a:spLocks noChangeArrowheads="1"/>
          </p:cNvSpPr>
          <p:nvPr/>
        </p:nvSpPr>
        <p:spPr bwMode="auto">
          <a:xfrm>
            <a:off x="685800" y="777875"/>
            <a:ext cx="7726680" cy="227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a:solidFill>
                  <a:srgbClr val="FFFFFF"/>
                </a:solidFill>
                <a:latin typeface="Arial" charset="0"/>
                <a:cs typeface="Arial" charset="0"/>
                <a:sym typeface="Gill Sans Light" charset="0"/>
              </a:rPr>
              <a:t>Elevate the conversation to talk about the common goals for </a:t>
            </a:r>
            <a:r>
              <a:rPr lang="en-US" sz="3700" b="1" smtClean="0">
                <a:solidFill>
                  <a:srgbClr val="FFFFFF"/>
                </a:solidFill>
                <a:latin typeface="Arial" charset="0"/>
                <a:cs typeface="Arial" charset="0"/>
                <a:sym typeface="Gill Sans Light" charset="0"/>
              </a:rPr>
              <a:t>each child, </a:t>
            </a:r>
            <a:r>
              <a:rPr lang="en-US" sz="3700" b="1" dirty="0">
                <a:solidFill>
                  <a:srgbClr val="FFFFFF"/>
                </a:solidFill>
                <a:latin typeface="Arial" charset="0"/>
                <a:cs typeface="Arial" charset="0"/>
                <a:sym typeface="Gill Sans Light" charset="0"/>
              </a:rPr>
              <a:t>before talking about the ways to achieve them.</a:t>
            </a:r>
          </a:p>
        </p:txBody>
      </p:sp>
    </p:spTree>
    <p:extLst>
      <p:ext uri="{BB962C8B-B14F-4D97-AF65-F5344CB8AC3E}">
        <p14:creationId xmlns:p14="http://schemas.microsoft.com/office/powerpoint/2010/main" val="143233090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3416320"/>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Focus on challenging each child </a:t>
            </a:r>
            <a:r>
              <a:rPr lang="en-US" sz="3700" b="1" dirty="0" smtClean="0">
                <a:solidFill>
                  <a:srgbClr val="FFFFFF"/>
                </a:solidFill>
                <a:latin typeface="Arial" charset="0"/>
                <a:cs typeface="Gill Sans bold" charset="0"/>
                <a:sym typeface="Gill Sans Light" charset="0"/>
              </a:rPr>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to </a:t>
            </a:r>
            <a:r>
              <a:rPr lang="en-US" sz="3700" b="1" dirty="0">
                <a:solidFill>
                  <a:srgbClr val="FFFFFF"/>
                </a:solidFill>
                <a:latin typeface="Arial" charset="0"/>
                <a:cs typeface="Gill Sans bold" charset="0"/>
                <a:sym typeface="Gill Sans Light" charset="0"/>
              </a:rPr>
              <a:t>progress to </a:t>
            </a:r>
            <a:r>
              <a:rPr lang="en-US" sz="3700" b="1" dirty="0" smtClean="0">
                <a:solidFill>
                  <a:srgbClr val="FFFFFF"/>
                </a:solidFill>
                <a:latin typeface="Arial" charset="0"/>
                <a:cs typeface="Gill Sans bold" charset="0"/>
                <a:sym typeface="Gill Sans Light" charset="0"/>
              </a:rPr>
              <a:t>their </a:t>
            </a:r>
            <a:r>
              <a:rPr lang="en-US" sz="3700" b="1" dirty="0">
                <a:solidFill>
                  <a:srgbClr val="FFFFFF"/>
                </a:solidFill>
                <a:latin typeface="Arial" charset="0"/>
                <a:cs typeface="Gill Sans bold" charset="0"/>
                <a:sym typeface="Gill Sans Light" charset="0"/>
              </a:rPr>
              <a:t>next level through dedicated teachers and </a:t>
            </a:r>
            <a:r>
              <a:rPr lang="en-US" sz="3700" b="1" dirty="0" smtClean="0">
                <a:solidFill>
                  <a:srgbClr val="FFFFFF"/>
                </a:solidFill>
                <a:latin typeface="Arial" charset="0"/>
                <a:cs typeface="Gill Sans bold" charset="0"/>
                <a:sym typeface="Gill Sans Light" charset="0"/>
              </a:rPr>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a </a:t>
            </a:r>
            <a:r>
              <a:rPr lang="en-US" sz="3700" b="1" dirty="0">
                <a:solidFill>
                  <a:srgbClr val="FFFFFF"/>
                </a:solidFill>
                <a:latin typeface="Arial" charset="0"/>
                <a:cs typeface="Gill Sans bold" charset="0"/>
                <a:sym typeface="Gill Sans Light" charset="0"/>
              </a:rPr>
              <a:t>supportive school culture that prepares a child for college, </a:t>
            </a:r>
            <a:r>
              <a:rPr lang="en-US" sz="3700" b="1" dirty="0" smtClean="0">
                <a:solidFill>
                  <a:srgbClr val="FFFFFF"/>
                </a:solidFill>
                <a:latin typeface="Arial" charset="0"/>
                <a:cs typeface="Gill Sans bold" charset="0"/>
                <a:sym typeface="Gill Sans Light" charset="0"/>
              </a:rPr>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career </a:t>
            </a:r>
            <a:r>
              <a:rPr lang="en-US" sz="3700" b="1" dirty="0">
                <a:solidFill>
                  <a:srgbClr val="FFFFFF"/>
                </a:solidFill>
                <a:latin typeface="Arial" charset="0"/>
                <a:cs typeface="Gill Sans bold" charset="0"/>
                <a:sym typeface="Gill Sans Light" charset="0"/>
              </a:rPr>
              <a:t>and life.</a:t>
            </a:r>
          </a:p>
        </p:txBody>
      </p:sp>
    </p:spTree>
    <p:extLst>
      <p:ext uri="{BB962C8B-B14F-4D97-AF65-F5344CB8AC3E}">
        <p14:creationId xmlns:p14="http://schemas.microsoft.com/office/powerpoint/2010/main" val="41723757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Box 6"/>
          <p:cNvSpPr txBox="1">
            <a:spLocks noChangeArrowheads="1"/>
          </p:cNvSpPr>
          <p:nvPr/>
        </p:nvSpPr>
        <p:spPr bwMode="auto">
          <a:xfrm>
            <a:off x="685800" y="777875"/>
            <a:ext cx="7604760" cy="398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Education is not a system, it is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a personal growth experience</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for parents and children that is</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made possible by smart and compassionate people working</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together to help actualize personal and social goals.</a:t>
            </a:r>
          </a:p>
        </p:txBody>
      </p:sp>
    </p:spTree>
    <p:extLst>
      <p:ext uri="{BB962C8B-B14F-4D97-AF65-F5344CB8AC3E}">
        <p14:creationId xmlns:p14="http://schemas.microsoft.com/office/powerpoint/2010/main" val="422812529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1708160"/>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First and foremost, give parents confidence </a:t>
            </a:r>
            <a:r>
              <a:rPr lang="en-US" sz="3700" b="1" dirty="0" smtClean="0">
                <a:solidFill>
                  <a:srgbClr val="FFFFFF"/>
                </a:solidFill>
                <a:latin typeface="Arial" charset="0"/>
                <a:cs typeface="Gill Sans bold" charset="0"/>
                <a:sym typeface="Gill Sans Light" charset="0"/>
              </a:rPr>
              <a:t>by </a:t>
            </a:r>
            <a:r>
              <a:rPr lang="en-US" sz="3700" b="1" dirty="0">
                <a:solidFill>
                  <a:srgbClr val="FFFFFF"/>
                </a:solidFill>
                <a:latin typeface="Arial" charset="0"/>
                <a:cs typeface="Gill Sans bold" charset="0"/>
                <a:sym typeface="Gill Sans Light" charset="0"/>
              </a:rPr>
              <a:t>delivering emotional </a:t>
            </a:r>
            <a:r>
              <a:rPr lang="en-US" sz="3700" b="1" dirty="0" smtClean="0">
                <a:solidFill>
                  <a:srgbClr val="FFFFFF"/>
                </a:solidFill>
                <a:latin typeface="Arial" charset="0"/>
                <a:cs typeface="Gill Sans bold" charset="0"/>
                <a:sym typeface="Gill Sans Light" charset="0"/>
              </a:rPr>
              <a:t>outcomes with </a:t>
            </a:r>
            <a:r>
              <a:rPr lang="en-US" sz="3700" b="1" dirty="0">
                <a:solidFill>
                  <a:srgbClr val="FFFFFF"/>
                </a:solidFill>
                <a:latin typeface="Arial" charset="0"/>
                <a:cs typeface="Gill Sans bold" charset="0"/>
                <a:sym typeface="Gill Sans Light" charset="0"/>
              </a:rPr>
              <a:t>education outcomes.</a:t>
            </a:r>
          </a:p>
        </p:txBody>
      </p:sp>
    </p:spTree>
    <p:extLst>
      <p:ext uri="{BB962C8B-B14F-4D97-AF65-F5344CB8AC3E}">
        <p14:creationId xmlns:p14="http://schemas.microsoft.com/office/powerpoint/2010/main" val="318981593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6"/>
          <p:cNvSpPr txBox="1">
            <a:spLocks noChangeArrowheads="1"/>
          </p:cNvSpPr>
          <p:nvPr/>
        </p:nvSpPr>
        <p:spPr bwMode="auto">
          <a:xfrm>
            <a:off x="685800" y="777875"/>
            <a:ext cx="8153400" cy="2846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Illustrate the every day miracles happening in your schools—stories about moments of transformation will transform perceptions about your value.</a:t>
            </a:r>
          </a:p>
        </p:txBody>
      </p:sp>
    </p:spTree>
    <p:extLst>
      <p:ext uri="{BB962C8B-B14F-4D97-AF65-F5344CB8AC3E}">
        <p14:creationId xmlns:p14="http://schemas.microsoft.com/office/powerpoint/2010/main" val="330403152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6"/>
          <p:cNvSpPr txBox="1">
            <a:spLocks noChangeArrowheads="1"/>
          </p:cNvSpPr>
          <p:nvPr/>
        </p:nvSpPr>
        <p:spPr bwMode="auto">
          <a:xfrm>
            <a:off x="685800" y="777875"/>
            <a:ext cx="7940040" cy="398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If parents don’t feel personal love, they feel their children won’t get it—parents need to be welcomed as active partners in their child’s development and school and be made a part of the club that isn’t just the homework club.</a:t>
            </a:r>
          </a:p>
        </p:txBody>
      </p:sp>
    </p:spTree>
    <p:extLst>
      <p:ext uri="{BB962C8B-B14F-4D97-AF65-F5344CB8AC3E}">
        <p14:creationId xmlns:p14="http://schemas.microsoft.com/office/powerpoint/2010/main" val="365422731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2277547"/>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Demonstrate how much parents </a:t>
            </a:r>
            <a:r>
              <a:rPr lang="en-US" sz="3700" b="1" dirty="0" smtClean="0">
                <a:solidFill>
                  <a:srgbClr val="FFFFFF"/>
                </a:solidFill>
                <a:latin typeface="Arial" charset="0"/>
                <a:cs typeface="Gill Sans bold" charset="0"/>
                <a:sym typeface="Gill Sans Light" charset="0"/>
              </a:rPr>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in </a:t>
            </a:r>
            <a:r>
              <a:rPr lang="en-US" sz="3700" b="1" dirty="0">
                <a:solidFill>
                  <a:srgbClr val="FFFFFF"/>
                </a:solidFill>
                <a:latin typeface="Arial" charset="0"/>
                <a:cs typeface="Gill Sans bold" charset="0"/>
                <a:sym typeface="Gill Sans Light" charset="0"/>
              </a:rPr>
              <a:t>your schools care about their children, their progress and your schools.</a:t>
            </a:r>
          </a:p>
        </p:txBody>
      </p:sp>
    </p:spTree>
    <p:extLst>
      <p:ext uri="{BB962C8B-B14F-4D97-AF65-F5344CB8AC3E}">
        <p14:creationId xmlns:p14="http://schemas.microsoft.com/office/powerpoint/2010/main" val="243675910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Box 6"/>
          <p:cNvSpPr txBox="1">
            <a:spLocks noChangeArrowheads="1"/>
          </p:cNvSpPr>
          <p:nvPr/>
        </p:nvSpPr>
        <p:spPr bwMode="auto">
          <a:xfrm>
            <a:off x="685800" y="777875"/>
            <a:ext cx="7929880"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Address institutional needs through the need to move each child ahead—support for teachers, assistants</a:t>
            </a:r>
            <a:r>
              <a:rPr lang="en-US" sz="3700" b="1" dirty="0">
                <a:solidFill>
                  <a:srgbClr val="FFFFFF"/>
                </a:solidFill>
                <a:latin typeface="Arial" charset="0"/>
                <a:cs typeface="Gill Sans bold" charset="0"/>
                <a:sym typeface="Gill Sans Light" charset="0"/>
              </a:rPr>
              <a:t> </a:t>
            </a:r>
            <a:r>
              <a:rPr lang="en-US" sz="3700" b="1" dirty="0" smtClean="0">
                <a:solidFill>
                  <a:srgbClr val="FFFFFF"/>
                </a:solidFill>
                <a:latin typeface="Arial" charset="0"/>
                <a:cs typeface="Gill Sans bold" charset="0"/>
                <a:sym typeface="Gill Sans Light" charset="0"/>
              </a:rPr>
              <a:t>and programs comes when they are framed as essential to providing a complete education that prepares each child for college, career and life.</a:t>
            </a:r>
          </a:p>
        </p:txBody>
      </p:sp>
    </p:spTree>
    <p:extLst>
      <p:ext uri="{BB962C8B-B14F-4D97-AF65-F5344CB8AC3E}">
        <p14:creationId xmlns:p14="http://schemas.microsoft.com/office/powerpoint/2010/main" val="22027760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Box 6"/>
          <p:cNvSpPr txBox="1">
            <a:spLocks noChangeArrowheads="1"/>
          </p:cNvSpPr>
          <p:nvPr/>
        </p:nvSpPr>
        <p:spPr bwMode="auto">
          <a:xfrm>
            <a:off x="685800" y="777875"/>
            <a:ext cx="766599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Take the competition head on—get softer with the emotional packaging of public schools while getting harder on accountability for charters, vouchers and private schools.</a:t>
            </a:r>
          </a:p>
        </p:txBody>
      </p:sp>
    </p:spTree>
    <p:extLst>
      <p:ext uri="{BB962C8B-B14F-4D97-AF65-F5344CB8AC3E}">
        <p14:creationId xmlns:p14="http://schemas.microsoft.com/office/powerpoint/2010/main" val="423166449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Box 6"/>
          <p:cNvSpPr txBox="1">
            <a:spLocks noChangeArrowheads="1"/>
          </p:cNvSpPr>
          <p:nvPr/>
        </p:nvSpPr>
        <p:spPr bwMode="auto">
          <a:xfrm>
            <a:off x="685800" y="777875"/>
            <a:ext cx="7909752"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Educators and satisfied parents are the best advertising vehicles—connect them around shared values, empower them to tell their stories and you’ll gain greater support for your schools.</a:t>
            </a:r>
          </a:p>
        </p:txBody>
      </p:sp>
    </p:spTree>
    <p:extLst>
      <p:ext uri="{BB962C8B-B14F-4D97-AF65-F5344CB8AC3E}">
        <p14:creationId xmlns:p14="http://schemas.microsoft.com/office/powerpoint/2010/main" val="21411646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521498" cy="3416320"/>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School choice means that principals must be active marketers of their schools and the value of state and county investment in public education.</a:t>
            </a:r>
          </a:p>
          <a:p>
            <a:pPr marL="742950" indent="-742950">
              <a:buAutoNum type="arabicPeriod"/>
            </a:pP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400452256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0" tIns="0" rIns="0" bIns="0" anchor="ctr"/>
          <a:lstStyle/>
          <a:p>
            <a:pPr defTabSz="914400" hangingPunct="1">
              <a:lnSpc>
                <a:spcPts val="5500"/>
              </a:lnSpc>
            </a:pPr>
            <a:r>
              <a:rPr lang="en-US" sz="5000" b="1" dirty="0" smtClean="0">
                <a:solidFill>
                  <a:prstClr val="white"/>
                </a:solidFill>
                <a:latin typeface="Arial" charset="0"/>
                <a:ea typeface="ヒラギノ角ゴ ProN W3" charset="0"/>
                <a:cs typeface="Gill Sans bold" charset="0"/>
                <a:sym typeface="Gill Sans Light" charset="0"/>
              </a:rPr>
              <a:t>Outreach made easy</a:t>
            </a:r>
          </a:p>
        </p:txBody>
      </p:sp>
    </p:spTree>
    <p:extLst>
      <p:ext uri="{BB962C8B-B14F-4D97-AF65-F5344CB8AC3E}">
        <p14:creationId xmlns:p14="http://schemas.microsoft.com/office/powerpoint/2010/main" val="27674315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794374" cy="284693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You only need a few well-placed people sharing the same message to create a community echo chamber and positive momentum for your school.</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08997288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SR_InfluenceBox.jpg"/>
          <p:cNvPicPr>
            <a:picLocks noChangeAspect="1"/>
          </p:cNvPicPr>
          <p:nvPr/>
        </p:nvPicPr>
        <p:blipFill rotWithShape="1">
          <a:blip r:embed="rId3">
            <a:extLst>
              <a:ext uri="{28A0092B-C50C-407E-A947-70E740481C1C}">
                <a14:useLocalDpi xmlns:a14="http://schemas.microsoft.com/office/drawing/2010/main" val="0"/>
              </a:ext>
            </a:extLst>
          </a:blip>
          <a:srcRect l="28580" t="24947" r="27460" b="14138"/>
          <a:stretch/>
        </p:blipFill>
        <p:spPr>
          <a:xfrm>
            <a:off x="3695631" y="914400"/>
            <a:ext cx="4019687" cy="4177515"/>
          </a:xfrm>
          <a:prstGeom prst="rect">
            <a:avLst/>
          </a:prstGeom>
        </p:spPr>
      </p:pic>
      <p:sp>
        <p:nvSpPr>
          <p:cNvPr id="7" name="TextBox 6"/>
          <p:cNvSpPr txBox="1"/>
          <p:nvPr/>
        </p:nvSpPr>
        <p:spPr>
          <a:xfrm>
            <a:off x="685800" y="777240"/>
            <a:ext cx="2735657" cy="1035326"/>
          </a:xfrm>
          <a:prstGeom prst="rect">
            <a:avLst/>
          </a:prstGeom>
          <a:noFill/>
        </p:spPr>
        <p:txBody>
          <a:bodyPr wrap="square" lIns="0" tIns="0" bIns="0" rtlCol="0">
            <a:spAutoFit/>
          </a:bodyPr>
          <a:lstStyle/>
          <a:p>
            <a:pPr>
              <a:lnSpc>
                <a:spcPts val="4000"/>
              </a:lnSpc>
            </a:pPr>
            <a:r>
              <a:rPr lang="en-US" sz="3700" b="1" dirty="0" smtClean="0">
                <a:solidFill>
                  <a:srgbClr val="56768F"/>
                </a:solidFill>
                <a:latin typeface="Arial"/>
                <a:ea typeface="Arial"/>
                <a:cs typeface="Arial"/>
                <a:sym typeface="Helvetica Neue" pitchFamily="-109" charset="0"/>
              </a:rPr>
              <a:t>Influence box</a:t>
            </a:r>
            <a:endParaRPr lang="en-US" sz="3700" b="1" dirty="0">
              <a:solidFill>
                <a:srgbClr val="56768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7818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941308" cy="3416320"/>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Identify the people inside and outside your school who provide parents and voters with confidence: teachers, staff, active parents, business leaders, faith leaders, community groups.</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99334649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762889" cy="1708160"/>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Recruit two or three members of each key group to become an ambassador for your school.</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39160103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204147" cy="2277547"/>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Key determinants: Influence, capacity, likelihood to participate—go for the low hanging fruit.</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286307987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3554287" cy="997709"/>
          </a:xfrm>
          <a:prstGeom prst="rect">
            <a:avLst/>
          </a:prstGeom>
          <a:noFill/>
        </p:spPr>
        <p:txBody>
          <a:bodyPr wrap="square" lIns="0" tIns="0" bIns="0" rtlCol="0">
            <a:spAutoFit/>
          </a:bodyPr>
          <a:lstStyle/>
          <a:p>
            <a:pPr>
              <a:lnSpc>
                <a:spcPts val="3840"/>
              </a:lnSpc>
            </a:pPr>
            <a:r>
              <a:rPr lang="en-US" sz="3700" b="1" dirty="0">
                <a:solidFill>
                  <a:srgbClr val="56768F"/>
                </a:solidFill>
                <a:latin typeface="Arial"/>
                <a:ea typeface="Arial"/>
                <a:cs typeface="Arial"/>
                <a:sym typeface="Helvetica Neue" pitchFamily="-109" charset="0"/>
              </a:rPr>
              <a:t>A</a:t>
            </a:r>
            <a:r>
              <a:rPr lang="en-US" sz="3700" b="1" dirty="0" smtClean="0">
                <a:solidFill>
                  <a:srgbClr val="56768F"/>
                </a:solidFill>
                <a:latin typeface="Arial"/>
                <a:ea typeface="Arial"/>
                <a:cs typeface="Arial"/>
                <a:sym typeface="Helvetica Neue" pitchFamily="-109" charset="0"/>
              </a:rPr>
              <a:t>sset </a:t>
            </a:r>
            <a:r>
              <a:rPr lang="en-US" sz="3700" b="1" smtClean="0">
                <a:solidFill>
                  <a:srgbClr val="56768F"/>
                </a:solidFill>
                <a:latin typeface="Arial"/>
                <a:ea typeface="Arial"/>
                <a:cs typeface="Arial"/>
                <a:sym typeface="Helvetica Neue" pitchFamily="-109" charset="0"/>
              </a:rPr>
              <a:t/>
            </a:r>
            <a:br>
              <a:rPr lang="en-US" sz="3700" b="1" smtClean="0">
                <a:solidFill>
                  <a:srgbClr val="56768F"/>
                </a:solidFill>
                <a:latin typeface="Arial"/>
                <a:ea typeface="Arial"/>
                <a:cs typeface="Arial"/>
                <a:sym typeface="Helvetica Neue" pitchFamily="-109" charset="0"/>
              </a:rPr>
            </a:br>
            <a:r>
              <a:rPr lang="en-US" sz="3700" b="1" smtClean="0">
                <a:solidFill>
                  <a:srgbClr val="56768F"/>
                </a:solidFill>
                <a:latin typeface="Arial"/>
                <a:ea typeface="Arial"/>
                <a:cs typeface="Arial"/>
                <a:sym typeface="Helvetica Neue" pitchFamily="-109" charset="0"/>
              </a:rPr>
              <a:t>mapping</a:t>
            </a:r>
            <a:endParaRPr lang="en-US" sz="3700" b="1" dirty="0">
              <a:solidFill>
                <a:srgbClr val="56768F"/>
              </a:solidFill>
              <a:latin typeface="Arial"/>
              <a:ea typeface="Arial"/>
              <a:cs typeface="Arial"/>
              <a:sym typeface="Helvetica Neue" pitchFamily="-109" charset="0"/>
            </a:endParaRPr>
          </a:p>
        </p:txBody>
      </p:sp>
      <p:pic>
        <p:nvPicPr>
          <p:cNvPr id="4" name="Picture 3"/>
          <p:cNvPicPr>
            <a:picLocks noChangeAspect="1"/>
          </p:cNvPicPr>
          <p:nvPr/>
        </p:nvPicPr>
        <p:blipFill>
          <a:blip r:embed="rId3"/>
          <a:stretch>
            <a:fillRect/>
          </a:stretch>
        </p:blipFill>
        <p:spPr>
          <a:xfrm>
            <a:off x="7915605" y="5674250"/>
            <a:ext cx="1203645" cy="1183750"/>
          </a:xfrm>
          <a:prstGeom prst="rect">
            <a:avLst/>
          </a:prstGeom>
        </p:spPr>
      </p:pic>
      <p:pic>
        <p:nvPicPr>
          <p:cNvPr id="3" name="F_ZSR_Community_LeadershipOutreachTargetAssetMapping.jpg" descr="/Users/armbou/Documents/Artwork Files/zsr/Community and Leadership Outreach Targeting:Asset Mapping/F_ZSR_Community_LeadershipOutreachTargetAssetMapping.jp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114800" y="918739"/>
            <a:ext cx="3709555" cy="4800600"/>
          </a:xfrm>
          <a:prstGeom prst="rect">
            <a:avLst/>
          </a:prstGeom>
          <a:ln w="6350">
            <a:solidFill>
              <a:schemeClr val="tx1"/>
            </a:solidFill>
          </a:ln>
          <a:effectLst>
            <a:outerShdw blurRad="50800" dist="38100" dir="2700000" algn="tl" rotWithShape="0">
              <a:schemeClr val="tx1">
                <a:lumMod val="50000"/>
                <a:lumOff val="50000"/>
                <a:alpha val="43000"/>
              </a:schemeClr>
            </a:outerShdw>
          </a:effectLst>
        </p:spPr>
      </p:pic>
    </p:spTree>
    <p:extLst>
      <p:ext uri="{BB962C8B-B14F-4D97-AF65-F5344CB8AC3E}">
        <p14:creationId xmlns:p14="http://schemas.microsoft.com/office/powerpoint/2010/main" val="367246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731403" cy="284693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Arm your ambassadors with a primary message about your school, emotional success stories and secondary messages that motivate their constituencies.</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21762651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1" y="777239"/>
            <a:ext cx="3134476" cy="1548287"/>
          </a:xfrm>
          <a:prstGeom prst="rect">
            <a:avLst/>
          </a:prstGeom>
          <a:noFill/>
        </p:spPr>
        <p:txBody>
          <a:bodyPr wrap="square" lIns="0" tIns="0" bIns="0" rtlCol="0">
            <a:spAutoFit/>
          </a:bodyPr>
          <a:lstStyle/>
          <a:p>
            <a:pPr>
              <a:lnSpc>
                <a:spcPts val="4000"/>
              </a:lnSpc>
            </a:pPr>
            <a:r>
              <a:rPr lang="en-US" sz="3700" b="1" dirty="0" smtClean="0">
                <a:solidFill>
                  <a:srgbClr val="56768F"/>
                </a:solidFill>
                <a:latin typeface="Arial"/>
                <a:ea typeface="Arial"/>
                <a:cs typeface="Arial"/>
                <a:sym typeface="Helvetica Neue" pitchFamily="-109" charset="0"/>
              </a:rPr>
              <a:t>Messaging </a:t>
            </a:r>
          </a:p>
          <a:p>
            <a:pPr>
              <a:lnSpc>
                <a:spcPts val="4000"/>
              </a:lnSpc>
            </a:pPr>
            <a:r>
              <a:rPr lang="en-US" sz="3700" b="1" dirty="0" smtClean="0">
                <a:solidFill>
                  <a:srgbClr val="56768F"/>
                </a:solidFill>
                <a:latin typeface="Arial"/>
                <a:ea typeface="Arial"/>
                <a:cs typeface="Arial"/>
                <a:sym typeface="Helvetica Neue" pitchFamily="-109" charset="0"/>
              </a:rPr>
              <a:t>Handout</a:t>
            </a:r>
          </a:p>
          <a:p>
            <a:pPr>
              <a:lnSpc>
                <a:spcPts val="4000"/>
              </a:lnSpc>
            </a:pPr>
            <a:endParaRPr lang="en-US" sz="3700" b="1" dirty="0">
              <a:solidFill>
                <a:srgbClr val="56768F"/>
              </a:solidFill>
              <a:latin typeface="Arial"/>
              <a:ea typeface="Arial"/>
              <a:cs typeface="Arial"/>
              <a:sym typeface="Helvetica Neue" pitchFamily="-109" charset="0"/>
            </a:endParaRPr>
          </a:p>
        </p:txBody>
      </p:sp>
      <p:pic>
        <p:nvPicPr>
          <p:cNvPr id="3" name="F_ZSR_TalkingPoints_CommunityKeyMessages_2015_PRINT.jpg" descr="/Users/armbou/Documents/Artwork Files/zsr/talking points 2015/F_ZSR_TalkingPoints_CommunityKeyMessages_2015_PRINT.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114800" y="914400"/>
            <a:ext cx="3709555" cy="4800600"/>
          </a:xfrm>
          <a:prstGeom prst="rect">
            <a:avLst/>
          </a:prstGeom>
          <a:ln w="6350">
            <a:solidFill>
              <a:schemeClr val="tx1"/>
            </a:solidFill>
          </a:ln>
          <a:effectLst>
            <a:outerShdw blurRad="50800" dist="38100" dir="2700000" algn="tl" rotWithShape="0">
              <a:schemeClr val="tx1">
                <a:lumMod val="50000"/>
                <a:lumOff val="50000"/>
                <a:alpha val="43000"/>
              </a:schemeClr>
            </a:outerShdw>
          </a:effectLst>
        </p:spPr>
      </p:pic>
      <p:sp>
        <p:nvSpPr>
          <p:cNvPr id="2" name="TextBox 1"/>
          <p:cNvSpPr txBox="1"/>
          <p:nvPr/>
        </p:nvSpPr>
        <p:spPr>
          <a:xfrm>
            <a:off x="388325" y="5814923"/>
            <a:ext cx="7436030" cy="738664"/>
          </a:xfrm>
          <a:prstGeom prst="rect">
            <a:avLst/>
          </a:prstGeom>
          <a:noFill/>
        </p:spPr>
        <p:txBody>
          <a:bodyPr wrap="square" rtlCol="0">
            <a:spAutoFit/>
          </a:bodyPr>
          <a:lstStyle/>
          <a:p>
            <a:r>
              <a:rPr lang="en-US" sz="2400" u="sng" dirty="0">
                <a:hlinkClick r:id="rId5"/>
              </a:rPr>
              <a:t>http://www.zsr.org/articles/public-education-messaging</a:t>
            </a:r>
            <a:endParaRPr lang="en-US" sz="2400" dirty="0">
              <a:solidFill>
                <a:srgbClr val="56768F"/>
              </a:solidFill>
              <a:latin typeface="Arial"/>
              <a:ea typeface="Arial"/>
              <a:cs typeface="Arial"/>
              <a:sym typeface="Helvetica Neue" pitchFamily="-109" charset="0"/>
            </a:endParaRPr>
          </a:p>
          <a:p>
            <a:endParaRPr lang="en-US" dirty="0"/>
          </a:p>
        </p:txBody>
      </p:sp>
    </p:spTree>
    <p:extLst>
      <p:ext uri="{BB962C8B-B14F-4D97-AF65-F5344CB8AC3E}">
        <p14:creationId xmlns:p14="http://schemas.microsoft.com/office/powerpoint/2010/main" val="174654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pPr>
            <a:r>
              <a:rPr lang="en-US" sz="5000" b="1" dirty="0" smtClean="0">
                <a:solidFill>
                  <a:prstClr val="white"/>
                </a:solidFill>
                <a:latin typeface="Arial"/>
              </a:rPr>
              <a:t>Motivating motivators</a:t>
            </a:r>
            <a:endParaRPr lang="en-US" sz="5000" dirty="0" smtClean="0">
              <a:solidFill>
                <a:prstClr val="white"/>
              </a:solidFill>
              <a:latin typeface="Arial"/>
              <a:sym typeface="Helvetica Light" charset="0"/>
            </a:endParaRPr>
          </a:p>
        </p:txBody>
      </p:sp>
    </p:spTree>
    <p:extLst>
      <p:ext uri="{BB962C8B-B14F-4D97-AF65-F5344CB8AC3E}">
        <p14:creationId xmlns:p14="http://schemas.microsoft.com/office/powerpoint/2010/main" val="325975489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061200" cy="3985706"/>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Voters clearly want to invest more in local schools, teacher salaries and professional development—principals can be a catalyst for securing more public support.</a:t>
            </a:r>
          </a:p>
          <a:p>
            <a:pPr marL="742950" indent="-742950">
              <a:buAutoNum type="arabicPeriod"/>
            </a:pP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83479477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3954928"/>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Teachers:</a:t>
            </a:r>
          </a:p>
          <a:p>
            <a:pPr marL="182880" indent="-182880"/>
            <a:endParaRPr lang="en-US" sz="2200" b="1"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Parents and the public value your work and trust your voice.</a:t>
            </a:r>
          </a:p>
          <a:p>
            <a:pPr marL="182880" indent="-182880"/>
            <a:endParaRPr lang="en-US" sz="2200"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They want what you want: better pay for teachers, more professional development and greater funding to provide a well-rounded education for children.</a:t>
            </a:r>
          </a:p>
          <a:p>
            <a:pPr marL="182880" indent="-182880"/>
            <a:endParaRPr lang="en-US" sz="2200"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Promoting the value of our school will help us retain students while building public support for the state and local funding you deserve and children need.</a:t>
            </a:r>
            <a:endParaRPr lang="en-US" sz="22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9162631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4632037"/>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Parents:</a:t>
            </a:r>
          </a:p>
          <a:p>
            <a:pPr marL="182880" indent="-182880"/>
            <a:endParaRPr lang="en-US" sz="2200" b="1"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Your voice outside our school is just as important to your child’s success as your voice inside our school.</a:t>
            </a:r>
          </a:p>
          <a:p>
            <a:pPr marL="182880" indent="-182880"/>
            <a:endParaRPr lang="en-US" sz="2200"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Other parents look up to you and respect your opinion—you can help them make the best decision for their child by talking about your experience in our school.</a:t>
            </a:r>
          </a:p>
          <a:p>
            <a:pPr marL="182880" indent="-182880"/>
            <a:endParaRPr lang="en-US" sz="2200"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Promoting the value of our school will help us attract and retain students while building public support for the state and local funding we need to make sure each child reaches his</a:t>
            </a:r>
            <a:br>
              <a:rPr lang="en-US" sz="2200" dirty="0" smtClean="0">
                <a:solidFill>
                  <a:srgbClr val="FFFFFF"/>
                </a:solidFill>
                <a:latin typeface="Arial"/>
                <a:ea typeface="Arial"/>
                <a:cs typeface="Arial"/>
                <a:sym typeface="Helvetica Neue" pitchFamily="-109" charset="0"/>
              </a:rPr>
            </a:br>
            <a:r>
              <a:rPr lang="en-US" sz="2200" dirty="0" smtClean="0">
                <a:solidFill>
                  <a:srgbClr val="FFFFFF"/>
                </a:solidFill>
                <a:latin typeface="Arial"/>
                <a:ea typeface="Arial"/>
                <a:cs typeface="Arial"/>
                <a:sym typeface="Helvetica Neue" pitchFamily="-109" charset="0"/>
              </a:rPr>
              <a:t>or her potential.</a:t>
            </a:r>
            <a:endParaRPr lang="en-US" sz="22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21519213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3616374"/>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Business leaders:</a:t>
            </a:r>
          </a:p>
          <a:p>
            <a:pPr marL="182880" indent="-182880"/>
            <a:endParaRPr lang="en-US" sz="2200" b="1"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Public education drives our local and state economy.</a:t>
            </a:r>
          </a:p>
          <a:p>
            <a:pPr marL="182880" indent="-182880"/>
            <a:endParaRPr lang="en-US" sz="2200"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The public values our local public schools and believes they need more state and local support.</a:t>
            </a:r>
          </a:p>
          <a:p>
            <a:pPr marL="182880" indent="-182880"/>
            <a:endParaRPr lang="en-US" sz="2200"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Being a champion for our local public school sends a clear message that you care about your community, its children and economic future. </a:t>
            </a:r>
            <a:endParaRPr lang="en-US" sz="22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201601750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4632037"/>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Community leaders:</a:t>
            </a:r>
          </a:p>
          <a:p>
            <a:pPr marL="182880" indent="-182880"/>
            <a:endParaRPr lang="en-US" sz="2200" b="1" dirty="0" smtClean="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Strong and successful local schools are the best way to create successful individuals and a better community.</a:t>
            </a:r>
          </a:p>
          <a:p>
            <a:pPr marL="182880" indent="-182880"/>
            <a:endParaRPr lang="en-US" sz="2200" dirty="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Parents and voters value our local schools and want the state to invest more in our teachers and children.</a:t>
            </a:r>
          </a:p>
          <a:p>
            <a:pPr marL="182880" indent="-182880"/>
            <a:endParaRPr lang="en-US" sz="2200" dirty="0">
              <a:solidFill>
                <a:srgbClr val="FFFFFF"/>
              </a:solidFill>
              <a:latin typeface="Arial"/>
              <a:ea typeface="Arial"/>
              <a:cs typeface="Arial"/>
              <a:sym typeface="Helvetica Neue" pitchFamily="-109" charset="0"/>
            </a:endParaRPr>
          </a:p>
          <a:p>
            <a:pPr marL="182880" indent="-182880"/>
            <a:r>
              <a:rPr lang="en-US" sz="2200" dirty="0" smtClean="0">
                <a:solidFill>
                  <a:srgbClr val="FFFFFF"/>
                </a:solidFill>
                <a:latin typeface="Arial"/>
                <a:ea typeface="Arial"/>
                <a:cs typeface="Arial"/>
                <a:sym typeface="Helvetica Neue" pitchFamily="-109" charset="0"/>
              </a:rPr>
              <a:t>• Local schools hold our community together—it’s time to talk about the success being made by our children, parents, teachers and schools. When we do, we’ll get the support</a:t>
            </a:r>
            <a:br>
              <a:rPr lang="en-US" sz="2200" dirty="0" smtClean="0">
                <a:solidFill>
                  <a:srgbClr val="FFFFFF"/>
                </a:solidFill>
                <a:latin typeface="Arial"/>
                <a:ea typeface="Arial"/>
                <a:cs typeface="Arial"/>
                <a:sym typeface="Helvetica Neue" pitchFamily="-109" charset="0"/>
              </a:rPr>
            </a:br>
            <a:r>
              <a:rPr lang="en-US" sz="2200" dirty="0" smtClean="0">
                <a:solidFill>
                  <a:srgbClr val="FFFFFF"/>
                </a:solidFill>
                <a:latin typeface="Arial"/>
                <a:ea typeface="Arial"/>
                <a:cs typeface="Arial"/>
                <a:sym typeface="Helvetica Neue" pitchFamily="-109" charset="0"/>
              </a:rPr>
              <a:t>we need to make sure each child is prepared for</a:t>
            </a:r>
            <a:br>
              <a:rPr lang="en-US" sz="2200" dirty="0" smtClean="0">
                <a:solidFill>
                  <a:srgbClr val="FFFFFF"/>
                </a:solidFill>
                <a:latin typeface="Arial"/>
                <a:ea typeface="Arial"/>
                <a:cs typeface="Arial"/>
                <a:sym typeface="Helvetica Neue" pitchFamily="-109" charset="0"/>
              </a:rPr>
            </a:br>
            <a:r>
              <a:rPr lang="en-US" sz="2200" dirty="0" smtClean="0">
                <a:solidFill>
                  <a:srgbClr val="FFFFFF"/>
                </a:solidFill>
                <a:latin typeface="Arial"/>
                <a:ea typeface="Arial"/>
                <a:cs typeface="Arial"/>
                <a:sym typeface="Helvetica Neue" pitchFamily="-109" charset="0"/>
              </a:rPr>
              <a:t>college, career and life.</a:t>
            </a:r>
            <a:endParaRPr lang="en-US" sz="22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79118563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pPr>
            <a:r>
              <a:rPr lang="en-US" sz="5000" b="1" dirty="0" smtClean="0">
                <a:solidFill>
                  <a:prstClr val="white"/>
                </a:solidFill>
                <a:latin typeface="Arial"/>
              </a:rPr>
              <a:t>Thank you</a:t>
            </a:r>
            <a:endParaRPr lang="en-US" sz="5000" dirty="0" smtClean="0">
              <a:solidFill>
                <a:prstClr val="white"/>
              </a:solidFill>
              <a:latin typeface="Arial"/>
              <a:sym typeface="Helvetica Light" charset="0"/>
            </a:endParaRPr>
          </a:p>
        </p:txBody>
      </p:sp>
    </p:spTree>
    <p:extLst>
      <p:ext uri="{BB962C8B-B14F-4D97-AF65-F5344CB8AC3E}">
        <p14:creationId xmlns:p14="http://schemas.microsoft.com/office/powerpoint/2010/main" val="285723677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061200" cy="3985706"/>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Principals are universally seen as leaders who bridge the gulf between the “system” and the frontline experiences of students, families and teachers.</a:t>
            </a:r>
          </a:p>
          <a:p>
            <a:pPr marL="742950" indent="-742950">
              <a:buAutoNum type="arabicPeriod"/>
            </a:pP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90889929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061200" cy="3985706"/>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Principals don</a:t>
            </a:r>
            <a:r>
              <a:rPr lang="fr-FR" sz="3700" b="1" dirty="0" smtClean="0">
                <a:solidFill>
                  <a:srgbClr val="FFFFFF"/>
                </a:solidFill>
                <a:latin typeface="Arial"/>
                <a:ea typeface="Arial"/>
                <a:cs typeface="Arial"/>
                <a:sym typeface="Helvetica Neue" pitchFamily="-109" charset="0"/>
              </a:rPr>
              <a:t>’</a:t>
            </a:r>
            <a:r>
              <a:rPr lang="en-US" sz="3700" b="1" dirty="0" smtClean="0">
                <a:solidFill>
                  <a:srgbClr val="FFFFFF"/>
                </a:solidFill>
                <a:latin typeface="Arial"/>
                <a:ea typeface="Arial"/>
                <a:cs typeface="Arial"/>
                <a:sym typeface="Helvetica Neue" pitchFamily="-109" charset="0"/>
              </a:rPr>
              <a:t>t need more to do, just a focused strategy and message that makes it easier for them to connect all their existing efforts to build greater support for their schools.</a:t>
            </a:r>
          </a:p>
          <a:p>
            <a:pPr marL="742950" indent="-742950">
              <a:buAutoNum type="arabicPeriod"/>
            </a:pP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4779481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0" tIns="0" rIns="0" bIns="0" anchor="ctr"/>
          <a:lstStyle/>
          <a:p>
            <a:pPr defTabSz="914400" hangingPunct="1">
              <a:lnSpc>
                <a:spcPts val="5500"/>
              </a:lnSpc>
            </a:pPr>
            <a:r>
              <a:rPr lang="en-US" sz="5000" b="1" dirty="0" smtClean="0">
                <a:solidFill>
                  <a:prstClr val="white"/>
                </a:solidFill>
                <a:latin typeface="Arial" charset="0"/>
                <a:ea typeface="ヒラギノ角ゴ ProN W3" charset="0"/>
                <a:cs typeface="Gill Sans bold" charset="0"/>
                <a:sym typeface="Gill Sans Light" charset="0"/>
              </a:rPr>
              <a:t>Marketing public schools</a:t>
            </a:r>
          </a:p>
        </p:txBody>
      </p:sp>
    </p:spTree>
    <p:extLst>
      <p:ext uri="{BB962C8B-B14F-4D97-AF65-F5344CB8AC3E}">
        <p14:creationId xmlns:p14="http://schemas.microsoft.com/office/powerpoint/2010/main" val="204819681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691656" cy="2877711"/>
          </a:xfrm>
          <a:prstGeom prst="rect">
            <a:avLst/>
          </a:prstGeom>
          <a:noFill/>
        </p:spPr>
        <p:txBody>
          <a:bodyPr wrap="square" lIns="0" tIns="0" bIns="0" rtlCol="0">
            <a:spAutoFit/>
          </a:bodyPr>
          <a:lstStyle/>
          <a:p>
            <a:r>
              <a:rPr lang="en-US" sz="3700" b="1" dirty="0" smtClean="0">
                <a:solidFill>
                  <a:prstClr val="white"/>
                </a:solidFill>
                <a:latin typeface="Arial"/>
                <a:ea typeface="Arial"/>
                <a:cs typeface="Arial"/>
                <a:sym typeface="Helvetica Neue" charset="0"/>
              </a:rPr>
              <a:t>Context</a:t>
            </a:r>
          </a:p>
          <a:p>
            <a:r>
              <a:rPr lang="en-US" sz="3000" dirty="0" smtClean="0">
                <a:solidFill>
                  <a:srgbClr val="FFFFFF"/>
                </a:solidFill>
                <a:latin typeface="Arial"/>
                <a:ea typeface="Arial"/>
                <a:cs typeface="Arial"/>
                <a:sym typeface="Helvetica Neue" pitchFamily="-109" charset="0"/>
              </a:rPr>
              <a:t>The state is on the hook for the negative state of public education, but schools are not off the hook for delivering a product that satisfies parent aspirations and provides the public with value.</a:t>
            </a:r>
            <a:endParaRPr lang="en-US" sz="30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78163802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2877711"/>
          </a:xfrm>
          <a:prstGeom prst="rect">
            <a:avLst/>
          </a:prstGeom>
          <a:noFill/>
        </p:spPr>
        <p:txBody>
          <a:bodyPr wrap="square" lIns="0" tIns="0" bIns="0" rtlCol="0">
            <a:spAutoFit/>
          </a:bodyPr>
          <a:lstStyle/>
          <a:p>
            <a:r>
              <a:rPr lang="en-US" sz="3700" b="1" dirty="0" smtClean="0">
                <a:solidFill>
                  <a:prstClr val="white"/>
                </a:solidFill>
                <a:latin typeface="Arial"/>
                <a:ea typeface="Arial"/>
                <a:cs typeface="Arial"/>
                <a:sym typeface="Helvetica Neue" charset="0"/>
              </a:rPr>
              <a:t>Strategy</a:t>
            </a:r>
          </a:p>
          <a:p>
            <a:r>
              <a:rPr lang="en-US" sz="3000" dirty="0" smtClean="0">
                <a:solidFill>
                  <a:srgbClr val="FFFFFF"/>
                </a:solidFill>
                <a:latin typeface="Arial"/>
                <a:ea typeface="Arial"/>
                <a:cs typeface="Arial"/>
                <a:sym typeface="Helvetica Neue" pitchFamily="-109" charset="0"/>
              </a:rPr>
              <a:t>Local schools must continue student and parent-centric messaging of their value while voicing need for the resources to produce well-rounded, self-sufficient students who are prepared for success in college, career and life.</a:t>
            </a:r>
            <a:endParaRPr lang="en-US" sz="30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27864801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6"/>
          <p:cNvSpPr txBox="1">
            <a:spLocks noChangeArrowheads="1"/>
          </p:cNvSpPr>
          <p:nvPr/>
        </p:nvSpPr>
        <p:spPr bwMode="auto">
          <a:xfrm>
            <a:off x="685800" y="777875"/>
            <a:ext cx="8153400" cy="227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Understand that parents are</a:t>
            </a:r>
          </a:p>
          <a:p>
            <a:pPr defTabSz="914400" eaLnBrk="1" hangingPunct="1"/>
            <a:r>
              <a:rPr lang="en-US" sz="3700" b="1" dirty="0" smtClean="0">
                <a:solidFill>
                  <a:srgbClr val="FFFFFF"/>
                </a:solidFill>
                <a:latin typeface="Arial" charset="0"/>
                <a:cs typeface="Gill Sans bold" charset="0"/>
                <a:sym typeface="Gill Sans Light" charset="0"/>
              </a:rPr>
              <a:t>anxious about their role as providers of competitive life advantages to their children.</a:t>
            </a:r>
          </a:p>
        </p:txBody>
      </p:sp>
    </p:spTree>
    <p:extLst>
      <p:ext uri="{BB962C8B-B14F-4D97-AF65-F5344CB8AC3E}">
        <p14:creationId xmlns:p14="http://schemas.microsoft.com/office/powerpoint/2010/main" val="29217750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6768F"/>
      </a:hlink>
      <a:folHlink>
        <a:srgbClr val="C545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83424</TotalTime>
  <Words>844</Words>
  <Application>Microsoft Office PowerPoint</Application>
  <PresentationFormat>On-screen Show (4:3)</PresentationFormat>
  <Paragraphs>69</Paragraphs>
  <Slides>34</Slides>
  <Notes>22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34</vt:i4>
      </vt:variant>
    </vt:vector>
  </HeadingPairs>
  <TitlesOfParts>
    <vt:vector size="50" baseType="lpstr">
      <vt:lpstr>ＭＳ Ｐゴシック</vt:lpstr>
      <vt:lpstr>Arial</vt:lpstr>
      <vt:lpstr>Calibri</vt:lpstr>
      <vt:lpstr>Chalkboard</vt:lpstr>
      <vt:lpstr>Gill Sans</vt:lpstr>
      <vt:lpstr>Gill Sans bold</vt:lpstr>
      <vt:lpstr>Gill Sans Light</vt:lpstr>
      <vt:lpstr>Helvetica</vt:lpstr>
      <vt:lpstr>Helvetica Light</vt:lpstr>
      <vt:lpstr>Helvetica Neue</vt:lpstr>
      <vt:lpstr>Noteworthy Bold</vt:lpstr>
      <vt:lpstr>ヒラギノ明朝 ProN W3</vt:lpstr>
      <vt:lpstr>ヒラギノ角ゴ ProN W3</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VKM26-GDFJM-THP6Q-8D8PT-YW6W8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Consumer Perceptions – Topline Insights from Qualitative Research</dc:title>
  <dc:creator>Christine Le Pottier</dc:creator>
  <cp:lastModifiedBy>Natalie Blake</cp:lastModifiedBy>
  <cp:revision>2066</cp:revision>
  <cp:lastPrinted>2015-09-02T20:24:05Z</cp:lastPrinted>
  <dcterms:created xsi:type="dcterms:W3CDTF">2012-10-15T13:31:46Z</dcterms:created>
  <dcterms:modified xsi:type="dcterms:W3CDTF">2015-10-13T14:15:01Z</dcterms:modified>
</cp:coreProperties>
</file>